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5"/>
  </p:notesMasterIdLst>
  <p:handoutMasterIdLst>
    <p:handoutMasterId r:id="rId16"/>
  </p:handoutMasterIdLst>
  <p:sldIdLst>
    <p:sldId id="279" r:id="rId5"/>
    <p:sldId id="280" r:id="rId6"/>
    <p:sldId id="290" r:id="rId7"/>
    <p:sldId id="285" r:id="rId8"/>
    <p:sldId id="287" r:id="rId9"/>
    <p:sldId id="286" r:id="rId10"/>
    <p:sldId id="288" r:id="rId11"/>
    <p:sldId id="276" r:id="rId12"/>
    <p:sldId id="289" r:id="rId13"/>
    <p:sldId id="281" r:id="rId14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7B623D-C0EA-DD28-F84F-8E07BB27D519}" name="OCANA, JOSE S" initials="OJS" userId="S::327248@dadeschools.net::f9ff439c-e9d8-4a11-ab9a-05f79bab069f" providerId="AD"/>
  <p188:author id="{3397ED7C-1A3A-7225-E92A-8E84870B63BC}" name="Lawrence, Obi" initials="LO" userId="S::305546@dadeschools.net::3d184ac5-9fbc-4465-b8e4-aab38af0cfec" providerId="AD"/>
  <p188:author id="{498372A5-7A57-AD26-22ED-CAE4FA2A2876}" name="Mateo, Daniel M." initials="MDM" userId="S::280046@dadeschools.net::439ba55e-4dee-4646-9867-6a6f02f6cc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08F"/>
    <a:srgbClr val="0070C0"/>
    <a:srgbClr val="41B06C"/>
    <a:srgbClr val="405C6C"/>
    <a:srgbClr val="CF6C7E"/>
    <a:srgbClr val="58546C"/>
    <a:srgbClr val="CCD5DE"/>
    <a:srgbClr val="FE587C"/>
    <a:srgbClr val="A70123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30" autoAdjust="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z, Ernesto F." userId="01f50262-ffd0-4ea3-8228-065a27f1353f" providerId="ADAL" clId="{86EA45A7-B76D-4CA5-BD53-EC5AE0B3BA04}"/>
    <pc:docChg chg="custSel modSld">
      <pc:chgData name="Gonzalez, Ernesto F." userId="01f50262-ffd0-4ea3-8228-065a27f1353f" providerId="ADAL" clId="{86EA45A7-B76D-4CA5-BD53-EC5AE0B3BA04}" dt="2023-09-21T15:32:05.154" v="87" actId="20577"/>
      <pc:docMkLst>
        <pc:docMk/>
      </pc:docMkLst>
      <pc:sldChg chg="modSp mod">
        <pc:chgData name="Gonzalez, Ernesto F." userId="01f50262-ffd0-4ea3-8228-065a27f1353f" providerId="ADAL" clId="{86EA45A7-B76D-4CA5-BD53-EC5AE0B3BA04}" dt="2023-09-21T15:31:40.914" v="82" actId="6549"/>
        <pc:sldMkLst>
          <pc:docMk/>
          <pc:sldMk cId="934776996" sldId="279"/>
        </pc:sldMkLst>
        <pc:spChg chg="mod">
          <ac:chgData name="Gonzalez, Ernesto F." userId="01f50262-ffd0-4ea3-8228-065a27f1353f" providerId="ADAL" clId="{86EA45A7-B76D-4CA5-BD53-EC5AE0B3BA04}" dt="2023-09-21T15:31:40.914" v="82" actId="6549"/>
          <ac:spMkLst>
            <pc:docMk/>
            <pc:sldMk cId="934776996" sldId="279"/>
            <ac:spMk id="15" creationId="{E3B41DEA-2544-C401-D6BC-7EFE1AED90E5}"/>
          </ac:spMkLst>
        </pc:spChg>
      </pc:sldChg>
      <pc:sldChg chg="modSp mod">
        <pc:chgData name="Gonzalez, Ernesto F." userId="01f50262-ffd0-4ea3-8228-065a27f1353f" providerId="ADAL" clId="{86EA45A7-B76D-4CA5-BD53-EC5AE0B3BA04}" dt="2023-09-21T15:32:05.154" v="87" actId="20577"/>
        <pc:sldMkLst>
          <pc:docMk/>
          <pc:sldMk cId="1454129693" sldId="281"/>
        </pc:sldMkLst>
        <pc:spChg chg="mod">
          <ac:chgData name="Gonzalez, Ernesto F." userId="01f50262-ffd0-4ea3-8228-065a27f1353f" providerId="ADAL" clId="{86EA45A7-B76D-4CA5-BD53-EC5AE0B3BA04}" dt="2023-09-21T15:32:05.154" v="87" actId="20577"/>
          <ac:spMkLst>
            <pc:docMk/>
            <pc:sldMk cId="1454129693" sldId="281"/>
            <ac:spMk id="4" creationId="{CC5450DB-780A-F916-FE7B-DCA3398FDFED}"/>
          </ac:spMkLst>
        </pc:spChg>
      </pc:sldChg>
      <pc:sldChg chg="modSp mod">
        <pc:chgData name="Gonzalez, Ernesto F." userId="01f50262-ffd0-4ea3-8228-065a27f1353f" providerId="ADAL" clId="{86EA45A7-B76D-4CA5-BD53-EC5AE0B3BA04}" dt="2023-09-21T15:30:56.883" v="73" actId="20577"/>
        <pc:sldMkLst>
          <pc:docMk/>
          <pc:sldMk cId="100497759" sldId="290"/>
        </pc:sldMkLst>
        <pc:spChg chg="mod">
          <ac:chgData name="Gonzalez, Ernesto F." userId="01f50262-ffd0-4ea3-8228-065a27f1353f" providerId="ADAL" clId="{86EA45A7-B76D-4CA5-BD53-EC5AE0B3BA04}" dt="2023-09-21T15:25:17.064" v="3" actId="20577"/>
          <ac:spMkLst>
            <pc:docMk/>
            <pc:sldMk cId="100497759" sldId="290"/>
            <ac:spMk id="3" creationId="{00000000-0000-0000-0000-000000000000}"/>
          </ac:spMkLst>
        </pc:spChg>
        <pc:graphicFrameChg chg="modGraphic">
          <ac:chgData name="Gonzalez, Ernesto F." userId="01f50262-ffd0-4ea3-8228-065a27f1353f" providerId="ADAL" clId="{86EA45A7-B76D-4CA5-BD53-EC5AE0B3BA04}" dt="2023-09-21T15:30:56.883" v="73" actId="20577"/>
          <ac:graphicFrameMkLst>
            <pc:docMk/>
            <pc:sldMk cId="100497759" sldId="290"/>
            <ac:graphicFrameMk id="7" creationId="{18625246-BAB5-48AB-919B-A1E7DD71FF0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82742" cy="466725"/>
          </a:xfrm>
          <a:prstGeom prst="rect">
            <a:avLst/>
          </a:prstGeom>
        </p:spPr>
        <p:txBody>
          <a:bodyPr vert="horz" lIns="92141" tIns="46070" rIns="92141" bIns="46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6" y="7"/>
            <a:ext cx="2982742" cy="466725"/>
          </a:xfrm>
          <a:prstGeom prst="rect">
            <a:avLst/>
          </a:prstGeom>
        </p:spPr>
        <p:txBody>
          <a:bodyPr vert="horz" lIns="92141" tIns="46070" rIns="92141" bIns="46070" rtlCol="0"/>
          <a:lstStyle>
            <a:lvl1pPr algn="r">
              <a:defRPr sz="1200"/>
            </a:lvl1pPr>
          </a:lstStyle>
          <a:p>
            <a:fld id="{4EACF61B-97B8-4824-A3E0-07EECBFD7F5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82"/>
            <a:ext cx="2982742" cy="466725"/>
          </a:xfrm>
          <a:prstGeom prst="rect">
            <a:avLst/>
          </a:prstGeom>
        </p:spPr>
        <p:txBody>
          <a:bodyPr vert="horz" lIns="92141" tIns="46070" rIns="92141" bIns="46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6" y="8829682"/>
            <a:ext cx="2982742" cy="466725"/>
          </a:xfrm>
          <a:prstGeom prst="rect">
            <a:avLst/>
          </a:prstGeom>
        </p:spPr>
        <p:txBody>
          <a:bodyPr vert="horz" lIns="92141" tIns="46070" rIns="92141" bIns="46070" rtlCol="0" anchor="b"/>
          <a:lstStyle>
            <a:lvl1pPr algn="r">
              <a:defRPr sz="1200"/>
            </a:lvl1pPr>
          </a:lstStyle>
          <a:p>
            <a:fld id="{AC34E5EB-E739-4460-8846-65944156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09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119" cy="466434"/>
          </a:xfrm>
          <a:prstGeom prst="rect">
            <a:avLst/>
          </a:prstGeom>
        </p:spPr>
        <p:txBody>
          <a:bodyPr vert="horz" lIns="93149" tIns="46574" rIns="93149" bIns="465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8" y="0"/>
            <a:ext cx="2982119" cy="466434"/>
          </a:xfrm>
          <a:prstGeom prst="rect">
            <a:avLst/>
          </a:prstGeom>
        </p:spPr>
        <p:txBody>
          <a:bodyPr vert="horz" lIns="93149" tIns="46574" rIns="93149" bIns="46574" rtlCol="0"/>
          <a:lstStyle>
            <a:lvl1pPr algn="r">
              <a:defRPr sz="1200"/>
            </a:lvl1pPr>
          </a:lstStyle>
          <a:p>
            <a:fld id="{D4125EED-9830-4584-B138-AA87EF279A8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9" tIns="46574" rIns="93149" bIns="465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5"/>
            <a:ext cx="5505450" cy="3660458"/>
          </a:xfrm>
          <a:prstGeom prst="rect">
            <a:avLst/>
          </a:prstGeom>
        </p:spPr>
        <p:txBody>
          <a:bodyPr vert="horz" lIns="93149" tIns="46574" rIns="93149" bIns="465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72"/>
            <a:ext cx="2982119" cy="466433"/>
          </a:xfrm>
          <a:prstGeom prst="rect">
            <a:avLst/>
          </a:prstGeom>
        </p:spPr>
        <p:txBody>
          <a:bodyPr vert="horz" lIns="93149" tIns="46574" rIns="93149" bIns="465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8" y="8829972"/>
            <a:ext cx="2982119" cy="466433"/>
          </a:xfrm>
          <a:prstGeom prst="rect">
            <a:avLst/>
          </a:prstGeom>
        </p:spPr>
        <p:txBody>
          <a:bodyPr vert="horz" lIns="93149" tIns="46574" rIns="93149" bIns="46574" rtlCol="0" anchor="b"/>
          <a:lstStyle>
            <a:lvl1pPr algn="r">
              <a:defRPr sz="1200"/>
            </a:lvl1pPr>
          </a:lstStyle>
          <a:p>
            <a:fld id="{9FBA2B62-25DC-41A6-9DC5-1FCB0195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2" y="4473895"/>
            <a:ext cx="5505450" cy="43560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2B62-25DC-41A6-9DC5-1FCB01950F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24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2B62-25DC-41A6-9DC5-1FCB01950F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9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371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2" y="4473895"/>
            <a:ext cx="5505450" cy="3938585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2B62-25DC-41A6-9DC5-1FCB01950F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19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2" y="4473895"/>
            <a:ext cx="5505450" cy="4356076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2B62-25DC-41A6-9DC5-1FCB01950F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2" y="4473896"/>
            <a:ext cx="5505450" cy="2358861"/>
          </a:xfrm>
        </p:spPr>
        <p:txBody>
          <a:bodyPr/>
          <a:lstStyle/>
          <a:p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2B62-25DC-41A6-9DC5-1FCB01950F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80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2" y="4473896"/>
            <a:ext cx="5505450" cy="2358861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2B62-25DC-41A6-9DC5-1FCB01950F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38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6286" y="4381268"/>
            <a:ext cx="5489242" cy="4448704"/>
          </a:xfrm>
        </p:spPr>
        <p:txBody>
          <a:bodyPr/>
          <a:lstStyle/>
          <a:p>
            <a:pPr lvl="0"/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2B62-25DC-41A6-9DC5-1FCB01950F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89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6286" y="4381268"/>
            <a:ext cx="5489242" cy="4448704"/>
          </a:xfrm>
        </p:spPr>
        <p:txBody>
          <a:bodyPr/>
          <a:lstStyle/>
          <a:p>
            <a:pPr lvl="0"/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2B62-25DC-41A6-9DC5-1FCB01950F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5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420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2B62-25DC-41A6-9DC5-1FCB01950F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01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2" y="4473895"/>
            <a:ext cx="5505450" cy="4156129"/>
          </a:xfrm>
        </p:spPr>
        <p:txBody>
          <a:bodyPr/>
          <a:lstStyle/>
          <a:p>
            <a:pPr marL="172766" indent="-172766" defTabSz="921420">
              <a:buFont typeface="Arial" panose="020B0604020202020204" pitchFamily="34" charset="0"/>
              <a:buChar char="•"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2B62-25DC-41A6-9DC5-1FCB01950F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A8FF-BE62-4064-A283-B567B9D07CD1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5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6584-B281-4644-B6F1-D274561A5A90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3472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6584-B281-4644-B6F1-D274561A5A90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690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6584-B281-4644-B6F1-D274561A5A90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96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6584-B281-4644-B6F1-D274561A5A90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7533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6584-B281-4644-B6F1-D274561A5A90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9300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6584-B281-4644-B6F1-D274561A5A90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7794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1AF-E3A1-498A-83E4-6B04406FC54E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90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C4E-4415-44BF-AB18-F486C62A5B93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CFA0-7D6E-4F5E-B0FD-93D02EE2D727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6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BA25-ACCD-47D4-A6C2-F2B2538B3302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F7F9-2831-4EA7-B04F-8ABBA584B8AC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7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03E-B13B-445E-B4D6-AA3F57EC71B5}" type="datetime1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4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1C3C-EC3B-4950-AF6B-626844154567}" type="datetime1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4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ABF-082E-4AD3-BA13-641C00C7C095}" type="datetime1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A8E-6440-4B7A-8F03-64AC8390C6CB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F841-5DEA-44E2-A3E6-218E9B3A5EDD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4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BC6584-B281-4644-B6F1-D274561A5A90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E87AB6-0F55-40D9-A3AF-A0B4137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7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52711C3-ECB0-40B9-92F4-C48AAB549B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t="10546" b="19313"/>
          <a:stretch/>
        </p:blipFill>
        <p:spPr>
          <a:xfrm>
            <a:off x="-1" y="-74142"/>
            <a:ext cx="12192001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2" y="6105433"/>
            <a:ext cx="649224" cy="649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7819" y="6253416"/>
            <a:ext cx="1530927" cy="365125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C7B589-DCCE-77A9-5109-A292D98954EF}"/>
              </a:ext>
            </a:extLst>
          </p:cNvPr>
          <p:cNvSpPr txBox="1"/>
          <p:nvPr/>
        </p:nvSpPr>
        <p:spPr>
          <a:xfrm>
            <a:off x="187245" y="1083272"/>
            <a:ext cx="6864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ADLaM Display" panose="020F0502020204030204" pitchFamily="2" charset="0"/>
                <a:cs typeface="Arial" panose="020B0604020202020204" pitchFamily="34" charset="0"/>
              </a:rPr>
              <a:t>Instructional Materials Plan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F9D52-EB9D-3413-F18F-23649FCA646B}"/>
              </a:ext>
            </a:extLst>
          </p:cNvPr>
          <p:cNvSpPr txBox="1"/>
          <p:nvPr/>
        </p:nvSpPr>
        <p:spPr>
          <a:xfrm>
            <a:off x="2248746" y="1586725"/>
            <a:ext cx="6864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f</a:t>
            </a:r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or use starting in 2024-2025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B41DEA-2544-C401-D6BC-7EFE1AED90E5}"/>
              </a:ext>
            </a:extLst>
          </p:cNvPr>
          <p:cNvSpPr txBox="1"/>
          <p:nvPr/>
        </p:nvSpPr>
        <p:spPr>
          <a:xfrm>
            <a:off x="8477107" y="4089787"/>
            <a:ext cx="3714893" cy="1646605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Instructional Materials Public Hearing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September 27,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3F35B-48E2-55A6-AEC9-A331A5E3EA20}"/>
              </a:ext>
            </a:extLst>
          </p:cNvPr>
          <p:cNvSpPr txBox="1"/>
          <p:nvPr/>
        </p:nvSpPr>
        <p:spPr>
          <a:xfrm>
            <a:off x="5286207" y="6134763"/>
            <a:ext cx="475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Office of Academics and Transformation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b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</a:b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  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Miami-Dade County Public Schools</a:t>
            </a:r>
          </a:p>
        </p:txBody>
      </p:sp>
    </p:spTree>
    <p:extLst>
      <p:ext uri="{BB962C8B-B14F-4D97-AF65-F5344CB8AC3E}">
        <p14:creationId xmlns:p14="http://schemas.microsoft.com/office/powerpoint/2010/main" val="9347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0A339E-4D33-0640-BF49-2BBA88C2C8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4" b="6806"/>
          <a:stretch/>
        </p:blipFill>
        <p:spPr>
          <a:xfrm>
            <a:off x="0" y="0"/>
            <a:ext cx="12192000" cy="6095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6164095"/>
            <a:ext cx="649224" cy="649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2673" y="6306144"/>
            <a:ext cx="1530927" cy="365125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SP-1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207" y="6134763"/>
            <a:ext cx="475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Office of Academics and Transformation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b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</a:b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  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Miami-Dade County Public Schools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B911A-69EA-2D12-2604-120CBCD5B908}"/>
              </a:ext>
            </a:extLst>
          </p:cNvPr>
          <p:cNvSpPr txBox="1"/>
          <p:nvPr/>
        </p:nvSpPr>
        <p:spPr>
          <a:xfrm>
            <a:off x="187245" y="1083272"/>
            <a:ext cx="6864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Instructional Materials Plan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CB486-DA16-E98D-1093-DBB02A7E0A23}"/>
              </a:ext>
            </a:extLst>
          </p:cNvPr>
          <p:cNvSpPr txBox="1"/>
          <p:nvPr/>
        </p:nvSpPr>
        <p:spPr>
          <a:xfrm>
            <a:off x="2366733" y="1564559"/>
            <a:ext cx="6864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f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or use starting in 2024-2025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450DB-780A-F916-FE7B-DCA3398FDFED}"/>
              </a:ext>
            </a:extLst>
          </p:cNvPr>
          <p:cNvSpPr txBox="1"/>
          <p:nvPr/>
        </p:nvSpPr>
        <p:spPr>
          <a:xfrm>
            <a:off x="8477107" y="4089787"/>
            <a:ext cx="3714893" cy="1646605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Instructional Materials Public Hearing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September 27, 2023</a:t>
            </a:r>
          </a:p>
        </p:txBody>
      </p:sp>
    </p:spTree>
    <p:extLst>
      <p:ext uri="{BB962C8B-B14F-4D97-AF65-F5344CB8AC3E}">
        <p14:creationId xmlns:p14="http://schemas.microsoft.com/office/powerpoint/2010/main" val="14541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1FACA2-D2A2-483D-8120-F5BB85900D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4"/>
          <a:stretch/>
        </p:blipFill>
        <p:spPr>
          <a:xfrm>
            <a:off x="7058019" y="1207997"/>
            <a:ext cx="4629232" cy="4048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6181" y="1207997"/>
            <a:ext cx="5179391" cy="20928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Florida Statute 1006.283 (2)(b)(8) requires the  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following steps in approving recommended core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instructional materials for use district-wide.</a:t>
            </a:r>
          </a:p>
          <a:p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045">
              <a:buFont typeface="Arial" panose="020B0604020202020204" pitchFamily="34" charset="0"/>
              <a:buChar char="•"/>
            </a:pPr>
            <a:r>
              <a:rPr lang="en-US" b="1">
                <a:latin typeface="Arial"/>
                <a:cs typeface="Arial"/>
              </a:rPr>
              <a:t>Public online access </a:t>
            </a:r>
            <a:r>
              <a:rPr lang="en-US">
                <a:latin typeface="Arial"/>
                <a:cs typeface="Arial"/>
              </a:rPr>
              <a:t>to student editions of the District recommended instructional materials</a:t>
            </a:r>
            <a:br>
              <a:rPr lang="en-US">
                <a:latin typeface="Arial"/>
                <a:cs typeface="Arial"/>
              </a:rPr>
            </a:b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0427" y="330995"/>
            <a:ext cx="10288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INSTRUCTIONAL MATERIALS LEGISLATION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87608" y="6400800"/>
            <a:ext cx="1399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38DCE2-7976-3BE2-F764-2F14EACD800B}"/>
              </a:ext>
            </a:extLst>
          </p:cNvPr>
          <p:cNvSpPr txBox="1"/>
          <p:nvPr/>
        </p:nvSpPr>
        <p:spPr>
          <a:xfrm rot="16200000">
            <a:off x="1030704" y="2501023"/>
            <a:ext cx="1045992" cy="30777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Sep 7,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E9032-BAE9-4CD4-3EDD-9878B3835C1A}"/>
              </a:ext>
            </a:extLst>
          </p:cNvPr>
          <p:cNvSpPr txBox="1"/>
          <p:nvPr/>
        </p:nvSpPr>
        <p:spPr>
          <a:xfrm rot="16200000">
            <a:off x="987584" y="3696695"/>
            <a:ext cx="1132233" cy="30777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Sep 27,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B373A-E320-EE90-EE08-3A540ADC40C8}"/>
              </a:ext>
            </a:extLst>
          </p:cNvPr>
          <p:cNvSpPr txBox="1"/>
          <p:nvPr/>
        </p:nvSpPr>
        <p:spPr>
          <a:xfrm rot="16200000">
            <a:off x="995439" y="4921839"/>
            <a:ext cx="1116524" cy="30777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Oct 11,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17462-189C-C4EF-5738-23AFB1187D1A}"/>
              </a:ext>
            </a:extLst>
          </p:cNvPr>
          <p:cNvSpPr txBox="1"/>
          <p:nvPr/>
        </p:nvSpPr>
        <p:spPr>
          <a:xfrm>
            <a:off x="1586181" y="3293608"/>
            <a:ext cx="5415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04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An </a:t>
            </a:r>
            <a:r>
              <a:rPr lang="en-US" b="1">
                <a:latin typeface="Arial"/>
                <a:cs typeface="Arial"/>
              </a:rPr>
              <a:t>open and noticed school board hearing</a:t>
            </a:r>
            <a:r>
              <a:rPr lang="en-US">
                <a:latin typeface="Arial"/>
                <a:cs typeface="Arial"/>
              </a:rPr>
              <a:t> during which the public may comment on the recommended instructional materials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929F2-0061-11A6-707A-3F9C1E28AA65}"/>
              </a:ext>
            </a:extLst>
          </p:cNvPr>
          <p:cNvSpPr txBox="1"/>
          <p:nvPr/>
        </p:nvSpPr>
        <p:spPr>
          <a:xfrm>
            <a:off x="1586181" y="4346865"/>
            <a:ext cx="54151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04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An </a:t>
            </a:r>
            <a:r>
              <a:rPr lang="en-US" b="1">
                <a:latin typeface="Arial"/>
                <a:cs typeface="Arial"/>
              </a:rPr>
              <a:t>open and noticed public meeting </a:t>
            </a:r>
            <a:r>
              <a:rPr lang="en-US">
                <a:latin typeface="Arial"/>
                <a:cs typeface="Arial"/>
              </a:rPr>
              <a:t>to approve an annual instructional materials plan to identify any instructional materials that will be purchased through the district school board instructional materials review process</a:t>
            </a:r>
          </a:p>
        </p:txBody>
      </p:sp>
    </p:spTree>
    <p:extLst>
      <p:ext uri="{BB962C8B-B14F-4D97-AF65-F5344CB8AC3E}">
        <p14:creationId xmlns:p14="http://schemas.microsoft.com/office/powerpoint/2010/main" val="32820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4346" y="12022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TIMELINE FOR THE 2023-2024 INSTRUCTIONAL MATERIALS ADOPTION REVIEW</a:t>
            </a:r>
            <a:endParaRPr lang="en-US" sz="2400" b="1" i="1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067973" cy="501650"/>
          </a:xfrm>
        </p:spPr>
        <p:txBody>
          <a:bodyPr/>
          <a:lstStyle/>
          <a:p>
            <a:fld id="{04E87AB6-0F55-40D9-A3AF-A0B413783AAD}" type="slidenum"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8625246-BAB5-48AB-919B-A1E7DD71F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613271"/>
              </p:ext>
            </p:extLst>
          </p:nvPr>
        </p:nvGraphicFramePr>
        <p:xfrm>
          <a:off x="2656232" y="833233"/>
          <a:ext cx="9230968" cy="557137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43314">
                  <a:extLst>
                    <a:ext uri="{9D8B030D-6E8A-4147-A177-3AD203B41FA5}">
                      <a16:colId xmlns:a16="http://schemas.microsoft.com/office/drawing/2014/main" val="1695024390"/>
                    </a:ext>
                  </a:extLst>
                </a:gridCol>
                <a:gridCol w="7687654">
                  <a:extLst>
                    <a:ext uri="{9D8B030D-6E8A-4147-A177-3AD203B41FA5}">
                      <a16:colId xmlns:a16="http://schemas.microsoft.com/office/drawing/2014/main" val="2961953787"/>
                    </a:ext>
                  </a:extLst>
                </a:gridCol>
              </a:tblGrid>
              <a:tr h="3557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Activities/Tasks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0621051"/>
                  </a:ext>
                </a:extLst>
              </a:tr>
              <a:tr h="800434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solidFill>
                            <a:schemeClr val="tx1"/>
                          </a:solidFill>
                        </a:rPr>
                        <a:t>July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5425" marR="0" lvl="0" indent="-22542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Solicited for parent volunteers and teachers interested in being part of the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District Instructional Materials Review Committee (DIMRC) and sub-committees via social media, District website,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j-lt"/>
                        </a:rPr>
                        <a:t>SchoolMessenger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 emails and phone calls, etc.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6739615"/>
                  </a:ext>
                </a:extLst>
              </a:tr>
              <a:tr h="595488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solidFill>
                            <a:schemeClr val="tx1"/>
                          </a:solidFill>
                        </a:rPr>
                        <a:t>August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5425" marR="0" lvl="0" indent="-22542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of District Instructional Materials Review Committee (DIMRC) and sub-committees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898501"/>
                  </a:ext>
                </a:extLst>
              </a:tr>
              <a:tr h="2223427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>
                          <a:solidFill>
                            <a:schemeClr val="tx1"/>
                          </a:solidFill>
                        </a:rPr>
                        <a:t>September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5425" indent="-22542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Sub-committees meet to review and select materials to be recommended for District adoption; recommendations are submitted to senior staff</a:t>
                      </a:r>
                    </a:p>
                    <a:p>
                      <a:pPr marL="225425" indent="-22542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These meetings are announced and open to the public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225425" marR="0" lvl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Textbook adoption advertisement posted in the newspaper; materials are made available for public access and review at least twenty (20) calendar days prior to School Board consideration</a:t>
                      </a:r>
                    </a:p>
                    <a:p>
                      <a:pPr marL="225425" marR="0" lvl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Textbook adoption public hearing posted in the newspaper</a:t>
                      </a:r>
                    </a:p>
                    <a:p>
                      <a:pPr marL="225425" marR="0" lvl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Public Hearing (open and noticed) to receive comments on recommended materials considered for adoption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6010999"/>
                  </a:ext>
                </a:extLst>
              </a:tr>
              <a:tr h="56326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u="none">
                          <a:solidFill>
                            <a:schemeClr val="tx1"/>
                          </a:solidFill>
                        </a:rPr>
                        <a:t>October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5425" marR="0" lvl="0" indent="-2254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Corbel"/>
                        </a:rPr>
                        <a:t>School Board Meeting to approve annual instructional materials plan identifying instructional materials that will be purchased by the District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085656"/>
                  </a:ext>
                </a:extLst>
              </a:tr>
              <a:tr h="9220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u="none">
                          <a:solidFill>
                            <a:schemeClr val="tx1"/>
                          </a:solidFill>
                        </a:rPr>
                        <a:t>November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,Sans-Serif"/>
                        <a:buChar char="•"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Petition deadline for  a parent of a public-school student in M-DCPS or a resident of the county to contest the School Board’s adoption of a specific instructional material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9491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44406"/>
              </p:ext>
            </p:extLst>
          </p:nvPr>
        </p:nvGraphicFramePr>
        <p:xfrm>
          <a:off x="3511245" y="699525"/>
          <a:ext cx="8612574" cy="6158474"/>
        </p:xfrm>
        <a:graphic>
          <a:graphicData uri="http://schemas.openxmlformats.org/drawingml/2006/table">
            <a:tbl>
              <a:tblPr firstRow="1" firstCol="1" bandRow="1"/>
              <a:tblGrid>
                <a:gridCol w="1331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4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647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Subject</a:t>
                      </a: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Course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Title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Publisher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3577">
                <a:tc rowSpan="4"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K-3 Social Studies </a:t>
                      </a:r>
                      <a:endParaRPr lang="en-US" sz="1600" kern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 Orange, Inc. (2021)Florida History Makers: Myself, My School, My Community (Grade K) (1st ed.).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 Orange, Inc. </a:t>
                      </a:r>
                      <a:endParaRPr lang="en-US" sz="16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3577">
                <a:tc vMerge="1">
                  <a:txBody>
                    <a:bodyPr/>
                    <a:lstStyle/>
                    <a:p>
                      <a:pPr marL="9144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kern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C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 Orange, Inc.  (2021) Florida History Makers First Grade Social Studies: My Family, My Community, and Me (1st ed.).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 Orange, Inc. 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3577">
                <a:tc vMerge="1">
                  <a:txBody>
                    <a:bodyPr/>
                    <a:lstStyle/>
                    <a:p>
                      <a:pPr marL="9144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kern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C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1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 Orange, Inc.  (2024) Florida History Makers: My Country and My State (Grade 2) (1st ed.).</a:t>
                      </a: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 Orange, Inc. 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1272">
                <a:tc vMerge="1"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600" kern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C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 Orange, Inc.  (2022) Florida History Makers: Our Regions, Our Country, Our World (Grade 3) (1st ed.).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 Orange, Inc. 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732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434" cy="501650"/>
          </a:xfrm>
        </p:spPr>
        <p:txBody>
          <a:bodyPr/>
          <a:lstStyle/>
          <a:p>
            <a:fld id="{04E87AB6-0F55-40D9-A3AF-A0B413783AAD}" type="slidenum"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" y="114749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INSTRUCTIONAL MATERIALS PLAN</a:t>
            </a:r>
            <a:endParaRPr lang="en-US" sz="3200" b="1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over of a book&#10;&#10;Description automatically generated">
            <a:extLst>
              <a:ext uri="{FF2B5EF4-FFF2-40B4-BE49-F238E27FC236}">
                <a16:creationId xmlns:a16="http://schemas.microsoft.com/office/drawing/2014/main" id="{DDA411FC-A541-FCCF-26B4-82895C4E4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8" t="3883" r="3784" b="4305"/>
          <a:stretch/>
        </p:blipFill>
        <p:spPr>
          <a:xfrm>
            <a:off x="464024" y="1501253"/>
            <a:ext cx="1251060" cy="1685953"/>
          </a:xfrm>
          <a:prstGeom prst="rect">
            <a:avLst/>
          </a:prstGeom>
        </p:spPr>
      </p:pic>
      <p:pic>
        <p:nvPicPr>
          <p:cNvPr id="9" name="Picture 8" descr="A blue cover with orange and white text&#10;&#10;Description automatically generated">
            <a:extLst>
              <a:ext uri="{FF2B5EF4-FFF2-40B4-BE49-F238E27FC236}">
                <a16:creationId xmlns:a16="http://schemas.microsoft.com/office/drawing/2014/main" id="{00889213-94F8-9C74-5CD1-E6C2C083C8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5" t="8188" r="313" b="5642"/>
          <a:stretch/>
        </p:blipFill>
        <p:spPr>
          <a:xfrm>
            <a:off x="2092273" y="2500977"/>
            <a:ext cx="1196904" cy="1511465"/>
          </a:xfrm>
          <a:prstGeom prst="rect">
            <a:avLst/>
          </a:prstGeom>
        </p:spPr>
      </p:pic>
      <p:pic>
        <p:nvPicPr>
          <p:cNvPr id="11" name="Picture 10" descr="An orange cover with pictures of people&#10;&#10;Description automatically generated">
            <a:extLst>
              <a:ext uri="{FF2B5EF4-FFF2-40B4-BE49-F238E27FC236}">
                <a16:creationId xmlns:a16="http://schemas.microsoft.com/office/drawing/2014/main" id="{203FB296-1EE3-5945-F652-0CA583C61A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29" t="6836" r="7860" b="7767"/>
          <a:stretch/>
        </p:blipFill>
        <p:spPr>
          <a:xfrm>
            <a:off x="464024" y="3908266"/>
            <a:ext cx="1238258" cy="1610437"/>
          </a:xfrm>
          <a:prstGeom prst="rect">
            <a:avLst/>
          </a:prstGeom>
        </p:spPr>
      </p:pic>
      <p:pic>
        <p:nvPicPr>
          <p:cNvPr id="12" name="Picture 11" descr="A cover of a book&#10;&#10;Description automatically generated">
            <a:extLst>
              <a:ext uri="{FF2B5EF4-FFF2-40B4-BE49-F238E27FC236}">
                <a16:creationId xmlns:a16="http://schemas.microsoft.com/office/drawing/2014/main" id="{912A2798-63D4-4BEB-FEEF-5B4F4B74A5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09" t="7783" r="8992" b="3104"/>
          <a:stretch/>
        </p:blipFill>
        <p:spPr>
          <a:xfrm>
            <a:off x="2020744" y="5083791"/>
            <a:ext cx="1196904" cy="161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42115"/>
              </p:ext>
            </p:extLst>
          </p:nvPr>
        </p:nvGraphicFramePr>
        <p:xfrm>
          <a:off x="3502152" y="849497"/>
          <a:ext cx="8689847" cy="6008503"/>
        </p:xfrm>
        <a:graphic>
          <a:graphicData uri="http://schemas.openxmlformats.org/drawingml/2006/table">
            <a:tbl>
              <a:tblPr firstRow="1" firstCol="1" bandRow="1"/>
              <a:tblGrid>
                <a:gridCol w="1343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2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26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Subject</a:t>
                      </a: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Course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Title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Publisher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1624">
                <a:tc rowSpan="2"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Social Studies</a:t>
                      </a: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McGraw Hill LLC. (2024) Florida Social Studies, Florida Studies (Grade 4) (1st ed.).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McGraw Hill LLC.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6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Gallopade International, Inc. (2023) Florida 5th Grade Social Studies: United States History (1st ed.).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Gallopade International, Inc.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434" cy="501650"/>
          </a:xfrm>
        </p:spPr>
        <p:txBody>
          <a:bodyPr/>
          <a:lstStyle/>
          <a:p>
            <a:fld id="{04E87AB6-0F55-40D9-A3AF-A0B413783AAD}" type="slidenum"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" y="114749"/>
            <a:ext cx="1219199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Calibri" panose="020F0502020204030204" pitchFamily="34" charset="0"/>
                <a:cs typeface="Arial"/>
              </a:rPr>
              <a:t>INSTRUCTIONAL MATERIALS PLAN </a:t>
            </a:r>
            <a:endParaRPr lang="en-US" sz="3200" b="1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Calibri" panose="020F0502020204030204" pitchFamily="34" charset="0"/>
              <a:cs typeface="Arial"/>
            </a:endParaRPr>
          </a:p>
        </p:txBody>
      </p:sp>
      <p:pic>
        <p:nvPicPr>
          <p:cNvPr id="2" name="Picture 1" descr="A close-up of a book&#10;&#10;Description automatically generated">
            <a:extLst>
              <a:ext uri="{FF2B5EF4-FFF2-40B4-BE49-F238E27FC236}">
                <a16:creationId xmlns:a16="http://schemas.microsoft.com/office/drawing/2014/main" id="{269AF226-252B-1FF9-5DD1-512D02273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62" t="6789" r="2619" b="14824"/>
          <a:stretch/>
        </p:blipFill>
        <p:spPr>
          <a:xfrm>
            <a:off x="786065" y="1572062"/>
            <a:ext cx="2136961" cy="2372950"/>
          </a:xfrm>
          <a:prstGeom prst="rect">
            <a:avLst/>
          </a:prstGeom>
        </p:spPr>
      </p:pic>
      <p:pic>
        <p:nvPicPr>
          <p:cNvPr id="4" name="Picture 3" descr="A book cover with a picture of two people&#10;&#10;Description automatically generated">
            <a:extLst>
              <a:ext uri="{FF2B5EF4-FFF2-40B4-BE49-F238E27FC236}">
                <a16:creationId xmlns:a16="http://schemas.microsoft.com/office/drawing/2014/main" id="{60B2C9FF-84D5-BBAA-A1F9-AF86AAA8C1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04" t="3835" r="8140" b="2702"/>
          <a:stretch/>
        </p:blipFill>
        <p:spPr>
          <a:xfrm>
            <a:off x="837198" y="4325210"/>
            <a:ext cx="2085828" cy="22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146177"/>
              </p:ext>
            </p:extLst>
          </p:nvPr>
        </p:nvGraphicFramePr>
        <p:xfrm>
          <a:off x="3489960" y="661706"/>
          <a:ext cx="8188234" cy="6053970"/>
        </p:xfrm>
        <a:graphic>
          <a:graphicData uri="http://schemas.openxmlformats.org/drawingml/2006/table">
            <a:tbl>
              <a:tblPr firstRow="1" firstCol="1" bandRow="1"/>
              <a:tblGrid>
                <a:gridCol w="1265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5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6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Subject</a:t>
                      </a: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Course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Title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Publisher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566">
                <a:tc rowSpan="5">
                  <a:txBody>
                    <a:bodyPr/>
                    <a:lstStyle/>
                    <a:p>
                      <a:pPr marL="9144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Social Studies</a:t>
                      </a: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U.S. History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(6</a:t>
                      </a:r>
                      <a:r>
                        <a:rPr lang="en-US" sz="1400" baseline="300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th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 Grade)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Savvas</a:t>
                      </a: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Learning Company LLC.  (2024) U.S. History: Florida United States History: </a:t>
                      </a:r>
                      <a:r>
                        <a:rPr lang="en-US" sz="1800" kern="120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myWorld</a:t>
                      </a: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Interactive (1st ed.).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Savvas Learning Company LLC.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Civics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(7</a:t>
                      </a:r>
                      <a:r>
                        <a:rPr lang="en-US" sz="1400" baseline="300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th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 Grade)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Gallopade International, Inc.  (2023) Civics: Civics and Government (Florida M/J Social Studies) (1st ed.).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Gallopade International, Inc.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0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World History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(8</a:t>
                      </a:r>
                      <a:r>
                        <a:rPr lang="en-US" sz="1400" baseline="300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th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 Grade)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Cengage Learning.  (2024) World History: National Geographic World History Ancient Civilizations Florida Edition (1st ed.).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Cengage Learning.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5918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kern="12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5C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World History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(9</a:t>
                      </a:r>
                      <a:r>
                        <a:rPr lang="en-US" sz="1400" baseline="300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th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 Grade)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McGraw Hill LLC.  (2024) World History: World History, Florida Edition (1st ed.).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McGraw Hill LLC.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821622"/>
                  </a:ext>
                </a:extLst>
              </a:tr>
              <a:tr h="1059566">
                <a:tc vMerge="1">
                  <a:txBody>
                    <a:bodyPr/>
                    <a:lstStyle/>
                    <a:p>
                      <a:pPr marL="9144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kern="12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5C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U.S. History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(11</a:t>
                      </a:r>
                      <a:r>
                        <a:rPr lang="en-US" sz="1400" baseline="300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th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 Grade)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Cengage Learning.  (2024) U.S. History: National Geographic U.S. History  1877 </a:t>
                      </a:r>
                      <a:r>
                        <a:rPr lang="en-US" sz="1800" b="0" i="0" u="none" strike="noStrike" kern="1200" noProof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 Present </a:t>
                      </a: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Florida Edition (1st ed.).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Arial"/>
                        </a:rPr>
                        <a:t>Cengage Learning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08281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434" cy="501650"/>
          </a:xfrm>
        </p:spPr>
        <p:txBody>
          <a:bodyPr/>
          <a:lstStyle/>
          <a:p>
            <a:fld id="{04E87AB6-0F55-40D9-A3AF-A0B413783AAD}" type="slidenum"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" y="114749"/>
            <a:ext cx="1219199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Calibri" panose="020F0502020204030204" pitchFamily="34" charset="0"/>
                <a:cs typeface="Arial"/>
              </a:rPr>
              <a:t>INSTRUCTIONAL MATERIALS PLAN </a:t>
            </a:r>
            <a:endParaRPr lang="en-US" sz="3200" b="1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Calibri" panose="020F0502020204030204" pitchFamily="34" charset="0"/>
              <a:cs typeface="Arial"/>
            </a:endParaRPr>
          </a:p>
        </p:txBody>
      </p:sp>
      <p:pic>
        <p:nvPicPr>
          <p:cNvPr id="2" name="Picture 1" descr="A close-up of a book cover&#10;&#10;Description automatically generated">
            <a:extLst>
              <a:ext uri="{FF2B5EF4-FFF2-40B4-BE49-F238E27FC236}">
                <a16:creationId xmlns:a16="http://schemas.microsoft.com/office/drawing/2014/main" id="{EB233E08-097C-6BF0-B0C2-D55CA06BF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19" t="3375" r="11738" b="4577"/>
          <a:stretch/>
        </p:blipFill>
        <p:spPr>
          <a:xfrm>
            <a:off x="268479" y="538287"/>
            <a:ext cx="1457689" cy="1802588"/>
          </a:xfrm>
          <a:prstGeom prst="rect">
            <a:avLst/>
          </a:prstGeom>
        </p:spPr>
      </p:pic>
      <p:pic>
        <p:nvPicPr>
          <p:cNvPr id="4" name="Picture 3" descr="A cover of a student book&#10;&#10;Description automatically generated">
            <a:extLst>
              <a:ext uri="{FF2B5EF4-FFF2-40B4-BE49-F238E27FC236}">
                <a16:creationId xmlns:a16="http://schemas.microsoft.com/office/drawing/2014/main" id="{5F963A60-3802-1915-2DFC-CD9B9246C5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0" t="3346" r="3041" b="1294"/>
          <a:stretch/>
        </p:blipFill>
        <p:spPr>
          <a:xfrm>
            <a:off x="1910080" y="1598507"/>
            <a:ext cx="1347894" cy="1539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E5A945-4DE4-E7A1-8134-50EEF73DD7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56" t="4532" r="3804" b="4644"/>
          <a:stretch/>
        </p:blipFill>
        <p:spPr>
          <a:xfrm>
            <a:off x="268479" y="2618466"/>
            <a:ext cx="1457689" cy="1879600"/>
          </a:xfrm>
          <a:prstGeom prst="rect">
            <a:avLst/>
          </a:prstGeom>
        </p:spPr>
      </p:pic>
      <p:pic>
        <p:nvPicPr>
          <p:cNvPr id="8" name="Picture 7" descr="A book with a picture of people&#10;&#10;Description automatically generated">
            <a:extLst>
              <a:ext uri="{FF2B5EF4-FFF2-40B4-BE49-F238E27FC236}">
                <a16:creationId xmlns:a16="http://schemas.microsoft.com/office/drawing/2014/main" id="{AD0FBA08-4859-BAD9-D56C-A63DFF72D8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933" t="9156" r="5771" b="5365"/>
          <a:stretch/>
        </p:blipFill>
        <p:spPr>
          <a:xfrm>
            <a:off x="1949021" y="3901439"/>
            <a:ext cx="1347895" cy="1697741"/>
          </a:xfrm>
          <a:prstGeom prst="rect">
            <a:avLst/>
          </a:prstGeom>
        </p:spPr>
      </p:pic>
      <p:pic>
        <p:nvPicPr>
          <p:cNvPr id="9" name="Picture 8" descr="A close-up of a magazine cover&#10;&#10;Description automatically generated">
            <a:extLst>
              <a:ext uri="{FF2B5EF4-FFF2-40B4-BE49-F238E27FC236}">
                <a16:creationId xmlns:a16="http://schemas.microsoft.com/office/drawing/2014/main" id="{6BA99548-FB78-19F1-C492-03672BF45B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51" r="3507" b="4889"/>
          <a:stretch/>
        </p:blipFill>
        <p:spPr>
          <a:xfrm>
            <a:off x="249289" y="4775657"/>
            <a:ext cx="1508543" cy="19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per cut of people walking in a park&#10;&#10;Description automatically generated">
            <a:extLst>
              <a:ext uri="{FF2B5EF4-FFF2-40B4-BE49-F238E27FC236}">
                <a16:creationId xmlns:a16="http://schemas.microsoft.com/office/drawing/2014/main" id="{3A7EF390-1859-CB3C-15D9-893F5E441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79" t="9439" r="11790" b="11739"/>
          <a:stretch/>
        </p:blipFill>
        <p:spPr>
          <a:xfrm>
            <a:off x="1578187" y="4849707"/>
            <a:ext cx="1557236" cy="161402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733953"/>
              </p:ext>
            </p:extLst>
          </p:nvPr>
        </p:nvGraphicFramePr>
        <p:xfrm>
          <a:off x="3312697" y="817284"/>
          <a:ext cx="8365499" cy="5818857"/>
        </p:xfrm>
        <a:graphic>
          <a:graphicData uri="http://schemas.openxmlformats.org/drawingml/2006/table">
            <a:tbl>
              <a:tblPr firstRow="1" firstCol="1" bandRow="1"/>
              <a:tblGrid>
                <a:gridCol w="1293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85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Subject</a:t>
                      </a: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Course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Title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Publisher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1319">
                <a:tc rowSpan="3">
                  <a:txBody>
                    <a:bodyPr/>
                    <a:lstStyle/>
                    <a:p>
                      <a:pPr marL="9144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Social Studies</a:t>
                      </a: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U.S. Government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Savvas Learning Company LLC. (2024) U.S. Government: Florida Magruder's American Government Interactive (1st ed.).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Savvas Learning Company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4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Economics with Financial Literacy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McGraw Hill LLC. (2024) Economics with Financial Literacy: Economics with Financial Literacy, Florida Edition (1st ed.).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McGraw Hill LLC.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5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Personal Finance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eDynamic</a:t>
                      </a: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Holdings LP.  (2022) Personal Finance: Personal and Family Finance (3rd ed.).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eDynamic</a:t>
                      </a: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Holdings LP.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434" cy="501650"/>
          </a:xfrm>
        </p:spPr>
        <p:txBody>
          <a:bodyPr/>
          <a:lstStyle/>
          <a:p>
            <a:fld id="{04E87AB6-0F55-40D9-A3AF-A0B413783AAD}" type="slidenum"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" y="114749"/>
            <a:ext cx="1219199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Calibri" panose="020F0502020204030204" pitchFamily="34" charset="0"/>
                <a:cs typeface="Arial"/>
              </a:rPr>
              <a:t>INSTRUCTIONAL MATERIALS PLAN </a:t>
            </a:r>
            <a:endParaRPr lang="en-US" sz="3200" b="1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Calibri" panose="020F0502020204030204" pitchFamily="34" charset="0"/>
              <a:cs typeface="Arial"/>
            </a:endParaRPr>
          </a:p>
        </p:txBody>
      </p:sp>
      <p:pic>
        <p:nvPicPr>
          <p:cNvPr id="2" name="Picture 1" descr="A book cover with images of people&#10;&#10;Description automatically generated">
            <a:extLst>
              <a:ext uri="{FF2B5EF4-FFF2-40B4-BE49-F238E27FC236}">
                <a16:creationId xmlns:a16="http://schemas.microsoft.com/office/drawing/2014/main" id="{7CDB4B4B-5D60-AD53-DC3F-4EA83E2528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72" t="5569" r="6355" b="4232"/>
          <a:stretch/>
        </p:blipFill>
        <p:spPr>
          <a:xfrm>
            <a:off x="1578187" y="941493"/>
            <a:ext cx="1539084" cy="2111362"/>
          </a:xfrm>
          <a:prstGeom prst="rect">
            <a:avLst/>
          </a:prstGeom>
        </p:spPr>
      </p:pic>
      <p:pic>
        <p:nvPicPr>
          <p:cNvPr id="4" name="Picture 3" descr="A cover of a book&#10;&#10;Description automatically generated">
            <a:extLst>
              <a:ext uri="{FF2B5EF4-FFF2-40B4-BE49-F238E27FC236}">
                <a16:creationId xmlns:a16="http://schemas.microsoft.com/office/drawing/2014/main" id="{405CCFEE-E2B4-E80A-1578-3418581088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51" t="5602" r="6909" b="4544"/>
          <a:stretch/>
        </p:blipFill>
        <p:spPr>
          <a:xfrm>
            <a:off x="212996" y="2902931"/>
            <a:ext cx="1706093" cy="206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11076"/>
              </p:ext>
            </p:extLst>
          </p:nvPr>
        </p:nvGraphicFramePr>
        <p:xfrm>
          <a:off x="4055383" y="1162290"/>
          <a:ext cx="8097389" cy="5652241"/>
        </p:xfrm>
        <a:graphic>
          <a:graphicData uri="http://schemas.openxmlformats.org/drawingml/2006/table">
            <a:tbl>
              <a:tblPr firstRow="1" firstCol="1" bandRow="1"/>
              <a:tblGrid>
                <a:gridCol w="2216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5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5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Course</a:t>
                      </a: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Title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Publisher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799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 World History</a:t>
                      </a:r>
                      <a:endParaRPr lang="en-US" sz="16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288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Bedford, Freeman and Worth Publishing Group. (2023) AP World History: Ways of the World for AP Modern (5th ed.).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Bedford, Freeman and Worth Publishing Group.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078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 U.S. History</a:t>
                      </a:r>
                    </a:p>
                  </a:txBody>
                  <a:tcPr marL="68580" marR="68580" marT="18288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McGraw-Hill.  (2023) AP U.S. History: Brinkley, American History: Connecting with the Past, AP Edition, 16e.</a:t>
                      </a:r>
                    </a:p>
                    <a:p>
                      <a:endParaRPr lang="en-US" sz="18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McGraw-Hill. (2023)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16486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16640" y="6957241"/>
            <a:ext cx="529046" cy="365125"/>
          </a:xfrm>
        </p:spPr>
        <p:txBody>
          <a:bodyPr/>
          <a:lstStyle/>
          <a:p>
            <a:fld id="{04E87AB6-0F55-40D9-A3AF-A0B413783AAD}" type="slidenum">
              <a:rPr 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AE52E6-ECE0-4CA9-93D1-48B937118D36}"/>
              </a:ext>
            </a:extLst>
          </p:cNvPr>
          <p:cNvSpPr/>
          <p:nvPr/>
        </p:nvSpPr>
        <p:spPr>
          <a:xfrm>
            <a:off x="0" y="0"/>
            <a:ext cx="12191999" cy="817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4F189-86A7-452F-86E6-15ECA0DE040A}"/>
              </a:ext>
            </a:extLst>
          </p:cNvPr>
          <p:cNvSpPr/>
          <p:nvPr/>
        </p:nvSpPr>
        <p:spPr>
          <a:xfrm>
            <a:off x="1" y="114749"/>
            <a:ext cx="1219199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Calibri" panose="020F0502020204030204" pitchFamily="34" charset="0"/>
                <a:cs typeface="Arial"/>
              </a:rPr>
              <a:t>INSTRUCTIONAL MATERIALS PLAN</a:t>
            </a:r>
            <a:endParaRPr lang="en-US" sz="3200" b="1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ook cover with windmills&#10;&#10;Description automatically generated">
            <a:extLst>
              <a:ext uri="{FF2B5EF4-FFF2-40B4-BE49-F238E27FC236}">
                <a16:creationId xmlns:a16="http://schemas.microsoft.com/office/drawing/2014/main" id="{B1A2E0A7-60FF-5ABC-3A50-C1E631882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0" t="8976" r="8279" b="4643"/>
          <a:stretch/>
        </p:blipFill>
        <p:spPr>
          <a:xfrm>
            <a:off x="1666240" y="2212299"/>
            <a:ext cx="1544320" cy="1868904"/>
          </a:xfrm>
          <a:prstGeom prst="rect">
            <a:avLst/>
          </a:prstGeom>
        </p:spPr>
      </p:pic>
      <p:pic>
        <p:nvPicPr>
          <p:cNvPr id="4" name="Picture 3" descr="A book cover with a bell&#10;&#10;Description automatically generated">
            <a:extLst>
              <a:ext uri="{FF2B5EF4-FFF2-40B4-BE49-F238E27FC236}">
                <a16:creationId xmlns:a16="http://schemas.microsoft.com/office/drawing/2014/main" id="{2AA78B6A-9D0F-EEF6-FA9D-8C2496FDC8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82" t="8688" r="7161" b="12424"/>
          <a:stretch/>
        </p:blipFill>
        <p:spPr>
          <a:xfrm>
            <a:off x="1666240" y="4618877"/>
            <a:ext cx="1544321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35428"/>
              </p:ext>
            </p:extLst>
          </p:nvPr>
        </p:nvGraphicFramePr>
        <p:xfrm>
          <a:off x="3449052" y="817282"/>
          <a:ext cx="8548984" cy="5612094"/>
        </p:xfrm>
        <a:graphic>
          <a:graphicData uri="http://schemas.openxmlformats.org/drawingml/2006/table">
            <a:tbl>
              <a:tblPr firstRow="1" firstCol="1" bandRow="1"/>
              <a:tblGrid>
                <a:gridCol w="254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2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7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Unit of Study/Course</a:t>
                      </a: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Title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 panose="02020603050405020304" pitchFamily="18" charset="0"/>
                          <a:cs typeface="Arial"/>
                        </a:rPr>
                        <a:t>Publisher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7106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 U.S. Government &amp; Politics</a:t>
                      </a:r>
                      <a:endParaRPr lang="en-US" sz="16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288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Bedford, Freeman and Worth Publishing Group.  (2021) AP U.S. Government &amp; Politics: American Government: Stories of a Nation ELECTION UPDATE.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Bedford, Freeman and Worth Publishing Group. 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1285"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 Human Geography</a:t>
                      </a:r>
                    </a:p>
                    <a:p>
                      <a:pPr marL="9144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8288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Cengage. (2024). AP Human Geography: Human Geography A Spatial Perspective.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Cengage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1285"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AP Macro Economics</a:t>
                      </a:r>
                    </a:p>
                  </a:txBody>
                  <a:tcPr marL="68580" marR="68580" marT="18288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Bedford, Freeman and Worth Publishing Group.  (2023) AP Macro Economics: Krugman's Macroeconomics for AP (4th ed.).</a:t>
                      </a:r>
                    </a:p>
                    <a:p>
                      <a:endParaRPr lang="en-US" sz="18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Bedford, Freeman and Worth Publishing Group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59767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" y="114749"/>
            <a:ext cx="1219199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Calibri" panose="020F0502020204030204" pitchFamily="34" charset="0"/>
                <a:cs typeface="Arial"/>
              </a:rPr>
              <a:t>INSTRUCTIONAL MATERIALS PLAN </a:t>
            </a:r>
            <a:endParaRPr lang="en-US" sz="3200" b="1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Calibri" panose="020F0502020204030204" pitchFamily="34" charset="0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436" cy="501650"/>
          </a:xfrm>
        </p:spPr>
        <p:txBody>
          <a:bodyPr/>
          <a:lstStyle/>
          <a:p>
            <a:fld id="{04E87AB6-0F55-40D9-A3AF-A0B413783AAD}" type="slidenum"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over of a book&#10;&#10;Description automatically generated">
            <a:extLst>
              <a:ext uri="{FF2B5EF4-FFF2-40B4-BE49-F238E27FC236}">
                <a16:creationId xmlns:a16="http://schemas.microsoft.com/office/drawing/2014/main" id="{815CFC58-97FE-8235-1807-C6252E96D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66" t="8595" r="9225" b="5620"/>
          <a:stretch/>
        </p:blipFill>
        <p:spPr>
          <a:xfrm>
            <a:off x="257501" y="1341120"/>
            <a:ext cx="1401966" cy="1803570"/>
          </a:xfrm>
          <a:prstGeom prst="rect">
            <a:avLst/>
          </a:prstGeom>
        </p:spPr>
      </p:pic>
      <p:pic>
        <p:nvPicPr>
          <p:cNvPr id="5" name="Picture 4" descr="A book cover with a cityscape&#10;&#10;Description automatically generated">
            <a:extLst>
              <a:ext uri="{FF2B5EF4-FFF2-40B4-BE49-F238E27FC236}">
                <a16:creationId xmlns:a16="http://schemas.microsoft.com/office/drawing/2014/main" id="{10F1BD2B-77F6-E66D-7AA2-F37EDB4830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56" t="2545" r="3552" b="4586"/>
          <a:stretch/>
        </p:blipFill>
        <p:spPr>
          <a:xfrm>
            <a:off x="1897959" y="3058964"/>
            <a:ext cx="1401966" cy="1779484"/>
          </a:xfrm>
          <a:prstGeom prst="rect">
            <a:avLst/>
          </a:prstGeom>
        </p:spPr>
      </p:pic>
      <p:pic>
        <p:nvPicPr>
          <p:cNvPr id="7" name="Picture 6" descr="A book cover of a book&#10;&#10;Description automatically generated">
            <a:extLst>
              <a:ext uri="{FF2B5EF4-FFF2-40B4-BE49-F238E27FC236}">
                <a16:creationId xmlns:a16="http://schemas.microsoft.com/office/drawing/2014/main" id="{0023DDAE-34FD-6582-FDA0-6CA5233F38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91" t="5618" r="11739" b="4815"/>
          <a:stretch/>
        </p:blipFill>
        <p:spPr>
          <a:xfrm>
            <a:off x="251925" y="4667084"/>
            <a:ext cx="1496907" cy="19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d62b113-6886-473e-a3c8-8827b432ec8f">
      <UserInfo>
        <DisplayName>Alves, Lisette M.</DisplayName>
        <AccountId>25</AccountId>
        <AccountType/>
      </UserInfo>
      <UserInfo>
        <DisplayName>Diaz, Lourdes</DisplayName>
        <AccountId>21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E5923672AAC4EAC8231127164B610" ma:contentTypeVersion="6" ma:contentTypeDescription="Create a new document." ma:contentTypeScope="" ma:versionID="d1938c4472c8bcdd82bb9d81f33bebba">
  <xsd:schema xmlns:xsd="http://www.w3.org/2001/XMLSchema" xmlns:xs="http://www.w3.org/2001/XMLSchema" xmlns:p="http://schemas.microsoft.com/office/2006/metadata/properties" xmlns:ns2="bedf719d-08d1-49a7-9172-f076f2e3ae3c" xmlns:ns3="5d62b113-6886-473e-a3c8-8827b432ec8f" targetNamespace="http://schemas.microsoft.com/office/2006/metadata/properties" ma:root="true" ma:fieldsID="1da3f3a348752829f3df7610eceb167b" ns2:_="" ns3:_="">
    <xsd:import namespace="bedf719d-08d1-49a7-9172-f076f2e3ae3c"/>
    <xsd:import namespace="5d62b113-6886-473e-a3c8-8827b432ec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f719d-08d1-49a7-9172-f076f2e3ae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2b113-6886-473e-a3c8-8827b432ec8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599C9B-32B8-42EB-AE05-5A271DEA4A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D3D565-5F76-47A1-A1B4-CB64881CDE4B}">
  <ds:schemaRefs>
    <ds:schemaRef ds:uri="5d62b113-6886-473e-a3c8-8827b432ec8f"/>
    <ds:schemaRef ds:uri="http://schemas.microsoft.com/office/2006/metadata/properties"/>
    <ds:schemaRef ds:uri="http://purl.org/dc/dcmitype/"/>
    <ds:schemaRef ds:uri="http://www.w3.org/XML/1998/namespace"/>
    <ds:schemaRef ds:uri="bedf719d-08d1-49a7-9172-f076f2e3ae3c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34F267B-F035-45FA-8BD3-8BB2E77D004F}">
  <ds:schemaRefs>
    <ds:schemaRef ds:uri="5d62b113-6886-473e-a3c8-8827b432ec8f"/>
    <ds:schemaRef ds:uri="bedf719d-08d1-49a7-9172-f076f2e3ae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22</TotalTime>
  <Words>1045</Words>
  <Application>Microsoft Office PowerPoint</Application>
  <PresentationFormat>Widescreen</PresentationFormat>
  <Paragraphs>154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Arial,Sans-Serif</vt:lpstr>
      <vt:lpstr>Calibri</vt:lpstr>
      <vt:lpstr>Century Gothic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Pasaron, Valentina</dc:creator>
  <cp:lastModifiedBy>Gonzalez, Ernesto F.</cp:lastModifiedBy>
  <cp:revision>3</cp:revision>
  <cp:lastPrinted>2022-03-29T18:00:28Z</cp:lastPrinted>
  <dcterms:created xsi:type="dcterms:W3CDTF">2016-04-26T13:36:45Z</dcterms:created>
  <dcterms:modified xsi:type="dcterms:W3CDTF">2023-09-21T15:32:14Z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0x010100A0EE5923672AAC4EAC8231127164B610</vt:lpwstr>
  </property>
</Properties>
</file>