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8288000" cy="10287000"/>
  <p:notesSz cx="6881813" cy="9296400"/>
  <p:embeddedFontLst>
    <p:embeddedFont>
      <p:font typeface="Amasis MT Pro Medium" panose="02040604050005020304" pitchFamily="18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K Grotesk" panose="020B0604020202020204" charset="0"/>
      <p:regular r:id="rId15"/>
    </p:embeddedFont>
    <p:embeddedFont>
      <p:font typeface="HK Grotesk Bold" panose="020B0604020202020204" charset="0"/>
      <p:regular r:id="rId16"/>
    </p:embeddedFont>
    <p:embeddedFont>
      <p:font typeface="HK Grotesk Italics" panose="020B0604020202020204" charset="0"/>
      <p:regular r:id="rId17"/>
    </p:embeddedFont>
    <p:embeddedFont>
      <p:font typeface="HK Grotesk Light" panose="020B0604020202020204" charset="0"/>
      <p:regular r:id="rId18"/>
    </p:embeddedFont>
    <p:embeddedFont>
      <p:font typeface="HK Grotesk Medium" panose="020B0604020202020204" charset="0"/>
      <p:regular r:id="rId19"/>
    </p:embeddedFont>
    <p:embeddedFont>
      <p:font typeface="HK Grotesk Semi-Bold" panose="020B0604020202020204" charset="0"/>
      <p:regular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Open Sans Extra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EEA781-368D-47E9-9C0D-8EABEC30A05B}" v="69" dt="2024-02-13T14:02:33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1840" autoAdjust="0"/>
  </p:normalViewPr>
  <p:slideViewPr>
    <p:cSldViewPr>
      <p:cViewPr varScale="1">
        <p:scale>
          <a:sx n="61" d="100"/>
          <a:sy n="61" d="100"/>
        </p:scale>
        <p:origin x="19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2995911"/>
            <a:ext cx="14573250" cy="20672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50" y="5464969"/>
            <a:ext cx="12001500" cy="24645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4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7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0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3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09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9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337" y="6197204"/>
            <a:ext cx="14573250" cy="1915418"/>
          </a:xfrm>
        </p:spPr>
        <p:txBody>
          <a:bodyPr anchor="t"/>
          <a:lstStyle>
            <a:lvl1pPr algn="l">
              <a:defRPr sz="5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337" y="4087566"/>
            <a:ext cx="14573250" cy="2109638"/>
          </a:xfrm>
        </p:spPr>
        <p:txBody>
          <a:bodyPr anchor="b"/>
          <a:lstStyle>
            <a:lvl1pPr marL="0" indent="0">
              <a:buNone/>
              <a:defRPr sz="2813">
                <a:solidFill>
                  <a:schemeClr val="tx1">
                    <a:tint val="75000"/>
                  </a:schemeClr>
                </a:solidFill>
              </a:defRPr>
            </a:lvl1pPr>
            <a:lvl2pPr marL="64296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2pPr>
            <a:lvl3pPr marL="1285921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3pPr>
            <a:lvl4pPr marL="192888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4pPr>
            <a:lvl5pPr marL="257184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5pPr>
            <a:lvl6pPr marL="3214802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6pPr>
            <a:lvl7pPr marL="3857762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7pPr>
            <a:lvl8pPr marL="4500723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8pPr>
            <a:lvl9pPr marL="5143683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7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250282"/>
            <a:ext cx="7572375" cy="6364635"/>
          </a:xfrm>
        </p:spPr>
        <p:txBody>
          <a:bodyPr/>
          <a:lstStyle>
            <a:lvl1pPr>
              <a:defRPr sz="3938"/>
            </a:lvl1pPr>
            <a:lvl2pPr>
              <a:defRPr sz="3375"/>
            </a:lvl2pPr>
            <a:lvl3pPr>
              <a:defRPr sz="2813"/>
            </a:lvl3pPr>
            <a:lvl4pPr>
              <a:defRPr sz="2531"/>
            </a:lvl4pPr>
            <a:lvl5pPr>
              <a:defRPr sz="2531"/>
            </a:lvl5pPr>
            <a:lvl6pPr>
              <a:defRPr sz="2531"/>
            </a:lvl6pPr>
            <a:lvl7pPr>
              <a:defRPr sz="2531"/>
            </a:lvl7pPr>
            <a:lvl8pPr>
              <a:defRPr sz="2531"/>
            </a:lvl8pPr>
            <a:lvl9pPr>
              <a:defRPr sz="25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5375" y="2250282"/>
            <a:ext cx="7572375" cy="6364635"/>
          </a:xfrm>
        </p:spPr>
        <p:txBody>
          <a:bodyPr/>
          <a:lstStyle>
            <a:lvl1pPr>
              <a:defRPr sz="3938"/>
            </a:lvl1pPr>
            <a:lvl2pPr>
              <a:defRPr sz="3375"/>
            </a:lvl2pPr>
            <a:lvl3pPr>
              <a:defRPr sz="2813"/>
            </a:lvl3pPr>
            <a:lvl4pPr>
              <a:defRPr sz="2531"/>
            </a:lvl4pPr>
            <a:lvl5pPr>
              <a:defRPr sz="2531"/>
            </a:lvl5pPr>
            <a:lvl6pPr>
              <a:defRPr sz="2531"/>
            </a:lvl6pPr>
            <a:lvl7pPr>
              <a:defRPr sz="2531"/>
            </a:lvl7pPr>
            <a:lvl8pPr>
              <a:defRPr sz="2531"/>
            </a:lvl8pPr>
            <a:lvl9pPr>
              <a:defRPr sz="25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158753"/>
            <a:ext cx="7575353" cy="899665"/>
          </a:xfrm>
        </p:spPr>
        <p:txBody>
          <a:bodyPr anchor="b"/>
          <a:lstStyle>
            <a:lvl1pPr marL="0" indent="0">
              <a:buNone/>
              <a:defRPr sz="3375" b="1"/>
            </a:lvl1pPr>
            <a:lvl2pPr marL="642960" indent="0">
              <a:buNone/>
              <a:defRPr sz="2813" b="1"/>
            </a:lvl2pPr>
            <a:lvl3pPr marL="1285921" indent="0">
              <a:buNone/>
              <a:defRPr sz="2531" b="1"/>
            </a:lvl3pPr>
            <a:lvl4pPr marL="1928881" indent="0">
              <a:buNone/>
              <a:defRPr sz="2250" b="1"/>
            </a:lvl4pPr>
            <a:lvl5pPr marL="2571841" indent="0">
              <a:buNone/>
              <a:defRPr sz="2250" b="1"/>
            </a:lvl5pPr>
            <a:lvl6pPr marL="3214802" indent="0">
              <a:buNone/>
              <a:defRPr sz="2250" b="1"/>
            </a:lvl6pPr>
            <a:lvl7pPr marL="3857762" indent="0">
              <a:buNone/>
              <a:defRPr sz="2250" b="1"/>
            </a:lvl7pPr>
            <a:lvl8pPr marL="4500723" indent="0">
              <a:buNone/>
              <a:defRPr sz="2250" b="1"/>
            </a:lvl8pPr>
            <a:lvl9pPr marL="5143683" indent="0">
              <a:buNone/>
              <a:defRPr sz="22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3058418"/>
            <a:ext cx="7575353" cy="5556499"/>
          </a:xfrm>
        </p:spPr>
        <p:txBody>
          <a:bodyPr/>
          <a:lstStyle>
            <a:lvl1pPr>
              <a:defRPr sz="3375"/>
            </a:lvl1pPr>
            <a:lvl2pPr>
              <a:defRPr sz="2813"/>
            </a:lvl2pPr>
            <a:lvl3pPr>
              <a:defRPr sz="2531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09423" y="2158753"/>
            <a:ext cx="7578328" cy="899665"/>
          </a:xfrm>
        </p:spPr>
        <p:txBody>
          <a:bodyPr anchor="b"/>
          <a:lstStyle>
            <a:lvl1pPr marL="0" indent="0">
              <a:buNone/>
              <a:defRPr sz="3375" b="1"/>
            </a:lvl1pPr>
            <a:lvl2pPr marL="642960" indent="0">
              <a:buNone/>
              <a:defRPr sz="2813" b="1"/>
            </a:lvl2pPr>
            <a:lvl3pPr marL="1285921" indent="0">
              <a:buNone/>
              <a:defRPr sz="2531" b="1"/>
            </a:lvl3pPr>
            <a:lvl4pPr marL="1928881" indent="0">
              <a:buNone/>
              <a:defRPr sz="2250" b="1"/>
            </a:lvl4pPr>
            <a:lvl5pPr marL="2571841" indent="0">
              <a:buNone/>
              <a:defRPr sz="2250" b="1"/>
            </a:lvl5pPr>
            <a:lvl6pPr marL="3214802" indent="0">
              <a:buNone/>
              <a:defRPr sz="2250" b="1"/>
            </a:lvl6pPr>
            <a:lvl7pPr marL="3857762" indent="0">
              <a:buNone/>
              <a:defRPr sz="2250" b="1"/>
            </a:lvl7pPr>
            <a:lvl8pPr marL="4500723" indent="0">
              <a:buNone/>
              <a:defRPr sz="2250" b="1"/>
            </a:lvl8pPr>
            <a:lvl9pPr marL="5143683" indent="0">
              <a:buNone/>
              <a:defRPr sz="22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09423" y="3058418"/>
            <a:ext cx="7578328" cy="5556499"/>
          </a:xfrm>
        </p:spPr>
        <p:txBody>
          <a:bodyPr/>
          <a:lstStyle>
            <a:lvl1pPr>
              <a:defRPr sz="3375"/>
            </a:lvl1pPr>
            <a:lvl2pPr>
              <a:defRPr sz="2813"/>
            </a:lvl2pPr>
            <a:lvl3pPr>
              <a:defRPr sz="2531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59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25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51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1" y="383976"/>
            <a:ext cx="5640587" cy="1634133"/>
          </a:xfrm>
        </p:spPr>
        <p:txBody>
          <a:bodyPr anchor="b"/>
          <a:lstStyle>
            <a:lvl1pPr algn="l">
              <a:defRPr sz="28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219" y="383977"/>
            <a:ext cx="9584531" cy="8230940"/>
          </a:xfrm>
        </p:spPr>
        <p:txBody>
          <a:bodyPr/>
          <a:lstStyle>
            <a:lvl1pPr>
              <a:defRPr sz="4500"/>
            </a:lvl1pPr>
            <a:lvl2pPr>
              <a:defRPr sz="3938"/>
            </a:lvl2pPr>
            <a:lvl3pPr>
              <a:defRPr sz="3375"/>
            </a:lvl3pPr>
            <a:lvl4pPr>
              <a:defRPr sz="2813"/>
            </a:lvl4pPr>
            <a:lvl5pPr>
              <a:defRPr sz="2813"/>
            </a:lvl5pPr>
            <a:lvl6pPr>
              <a:defRPr sz="2813"/>
            </a:lvl6pPr>
            <a:lvl7pPr>
              <a:defRPr sz="2813"/>
            </a:lvl7pPr>
            <a:lvl8pPr>
              <a:defRPr sz="2813"/>
            </a:lvl8pPr>
            <a:lvl9pPr>
              <a:defRPr sz="28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1" y="2018110"/>
            <a:ext cx="5640587" cy="6596807"/>
          </a:xfrm>
        </p:spPr>
        <p:txBody>
          <a:bodyPr/>
          <a:lstStyle>
            <a:lvl1pPr marL="0" indent="0">
              <a:buNone/>
              <a:defRPr sz="1969"/>
            </a:lvl1pPr>
            <a:lvl2pPr marL="642960" indent="0">
              <a:buNone/>
              <a:defRPr sz="1688"/>
            </a:lvl2pPr>
            <a:lvl3pPr marL="1285921" indent="0">
              <a:buNone/>
              <a:defRPr sz="1406"/>
            </a:lvl3pPr>
            <a:lvl4pPr marL="1928881" indent="0">
              <a:buNone/>
              <a:defRPr sz="1266"/>
            </a:lvl4pPr>
            <a:lvl5pPr marL="2571841" indent="0">
              <a:buNone/>
              <a:defRPr sz="1266"/>
            </a:lvl5pPr>
            <a:lvl6pPr marL="3214802" indent="0">
              <a:buNone/>
              <a:defRPr sz="1266"/>
            </a:lvl6pPr>
            <a:lvl7pPr marL="3857762" indent="0">
              <a:buNone/>
              <a:defRPr sz="1266"/>
            </a:lvl7pPr>
            <a:lvl8pPr marL="4500723" indent="0">
              <a:buNone/>
              <a:defRPr sz="1266"/>
            </a:lvl8pPr>
            <a:lvl9pPr marL="5143683" indent="0">
              <a:buNone/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5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540" y="6750844"/>
            <a:ext cx="10287000" cy="796975"/>
          </a:xfrm>
        </p:spPr>
        <p:txBody>
          <a:bodyPr anchor="b"/>
          <a:lstStyle>
            <a:lvl1pPr algn="l">
              <a:defRPr sz="28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60540" y="861715"/>
            <a:ext cx="10287000" cy="5786438"/>
          </a:xfrm>
        </p:spPr>
        <p:txBody>
          <a:bodyPr/>
          <a:lstStyle>
            <a:lvl1pPr marL="0" indent="0">
              <a:buNone/>
              <a:defRPr sz="4500"/>
            </a:lvl1pPr>
            <a:lvl2pPr marL="642960" indent="0">
              <a:buNone/>
              <a:defRPr sz="3938"/>
            </a:lvl2pPr>
            <a:lvl3pPr marL="1285921" indent="0">
              <a:buNone/>
              <a:defRPr sz="3375"/>
            </a:lvl3pPr>
            <a:lvl4pPr marL="1928881" indent="0">
              <a:buNone/>
              <a:defRPr sz="2813"/>
            </a:lvl4pPr>
            <a:lvl5pPr marL="2571841" indent="0">
              <a:buNone/>
              <a:defRPr sz="2813"/>
            </a:lvl5pPr>
            <a:lvl6pPr marL="3214802" indent="0">
              <a:buNone/>
              <a:defRPr sz="2813"/>
            </a:lvl6pPr>
            <a:lvl7pPr marL="3857762" indent="0">
              <a:buNone/>
              <a:defRPr sz="2813"/>
            </a:lvl7pPr>
            <a:lvl8pPr marL="4500723" indent="0">
              <a:buNone/>
              <a:defRPr sz="2813"/>
            </a:lvl8pPr>
            <a:lvl9pPr marL="5143683" indent="0">
              <a:buNone/>
              <a:defRPr sz="28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0540" y="7547819"/>
            <a:ext cx="10287000" cy="1131837"/>
          </a:xfrm>
        </p:spPr>
        <p:txBody>
          <a:bodyPr/>
          <a:lstStyle>
            <a:lvl1pPr marL="0" indent="0">
              <a:buNone/>
              <a:defRPr sz="1969"/>
            </a:lvl1pPr>
            <a:lvl2pPr marL="642960" indent="0">
              <a:buNone/>
              <a:defRPr sz="1688"/>
            </a:lvl2pPr>
            <a:lvl3pPr marL="1285921" indent="0">
              <a:buNone/>
              <a:defRPr sz="1406"/>
            </a:lvl3pPr>
            <a:lvl4pPr marL="1928881" indent="0">
              <a:buNone/>
              <a:defRPr sz="1266"/>
            </a:lvl4pPr>
            <a:lvl5pPr marL="2571841" indent="0">
              <a:buNone/>
              <a:defRPr sz="1266"/>
            </a:lvl5pPr>
            <a:lvl6pPr marL="3214802" indent="0">
              <a:buNone/>
              <a:defRPr sz="1266"/>
            </a:lvl6pPr>
            <a:lvl7pPr marL="3857762" indent="0">
              <a:buNone/>
              <a:defRPr sz="1266"/>
            </a:lvl7pPr>
            <a:lvl8pPr marL="4500723" indent="0">
              <a:buNone/>
              <a:defRPr sz="1266"/>
            </a:lvl8pPr>
            <a:lvl9pPr marL="5143683" indent="0">
              <a:buNone/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21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53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30125" y="386210"/>
            <a:ext cx="3857625" cy="82287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386210"/>
            <a:ext cx="11287125" cy="82287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8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386210"/>
            <a:ext cx="15430500" cy="1607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250282"/>
            <a:ext cx="15430500" cy="636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8938618"/>
            <a:ext cx="4000500" cy="513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57875" y="8938618"/>
            <a:ext cx="5429250" cy="513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87250" y="8938618"/>
            <a:ext cx="4000500" cy="513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85921" rtl="0" eaLnBrk="1" latinLnBrk="0" hangingPunct="1">
        <a:spcBef>
          <a:spcPct val="0"/>
        </a:spcBef>
        <a:buNone/>
        <a:defRPr sz="61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2220" indent="-482220" algn="l" defTabSz="128592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4811" indent="-401850" algn="l" defTabSz="1285921" rtl="0" eaLnBrk="1" latinLnBrk="0" hangingPunct="1">
        <a:spcBef>
          <a:spcPct val="20000"/>
        </a:spcBef>
        <a:buFont typeface="Arial" pitchFamily="34" charset="0"/>
        <a:buChar char="–"/>
        <a:defRPr sz="3938" kern="1200">
          <a:solidFill>
            <a:schemeClr val="tx1"/>
          </a:solidFill>
          <a:latin typeface="+mn-lt"/>
          <a:ea typeface="+mn-ea"/>
          <a:cs typeface="+mn-cs"/>
        </a:defRPr>
      </a:lvl2pPr>
      <a:lvl3pPr marL="1607401" indent="-321480" algn="l" defTabSz="1285921" rtl="0" eaLnBrk="1" latinLnBrk="0" hangingPunct="1">
        <a:spcBef>
          <a:spcPct val="20000"/>
        </a:spcBef>
        <a:buFont typeface="Arial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2250361" indent="-321480" algn="l" defTabSz="1285921" rtl="0" eaLnBrk="1" latinLnBrk="0" hangingPunct="1">
        <a:spcBef>
          <a:spcPct val="20000"/>
        </a:spcBef>
        <a:buFont typeface="Arial" pitchFamily="34" charset="0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4pPr>
      <a:lvl5pPr marL="2893322" indent="-321480" algn="l" defTabSz="1285921" rtl="0" eaLnBrk="1" latinLnBrk="0" hangingPunct="1">
        <a:spcBef>
          <a:spcPct val="20000"/>
        </a:spcBef>
        <a:buFont typeface="Arial" pitchFamily="34" charset="0"/>
        <a:buChar char="»"/>
        <a:defRPr sz="2813" kern="1200">
          <a:solidFill>
            <a:schemeClr val="tx1"/>
          </a:solidFill>
          <a:latin typeface="+mn-lt"/>
          <a:ea typeface="+mn-ea"/>
          <a:cs typeface="+mn-cs"/>
        </a:defRPr>
      </a:lvl5pPr>
      <a:lvl6pPr marL="3536282" indent="-321480" algn="l" defTabSz="1285921" rtl="0" eaLnBrk="1" latinLnBrk="0" hangingPunct="1">
        <a:spcBef>
          <a:spcPct val="20000"/>
        </a:spcBef>
        <a:buFont typeface="Arial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6pPr>
      <a:lvl7pPr marL="4179242" indent="-321480" algn="l" defTabSz="1285921" rtl="0" eaLnBrk="1" latinLnBrk="0" hangingPunct="1">
        <a:spcBef>
          <a:spcPct val="20000"/>
        </a:spcBef>
        <a:buFont typeface="Arial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7pPr>
      <a:lvl8pPr marL="4822203" indent="-321480" algn="l" defTabSz="1285921" rtl="0" eaLnBrk="1" latinLnBrk="0" hangingPunct="1">
        <a:spcBef>
          <a:spcPct val="20000"/>
        </a:spcBef>
        <a:buFont typeface="Arial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8pPr>
      <a:lvl9pPr marL="5465163" indent="-321480" algn="l" defTabSz="1285921" rtl="0" eaLnBrk="1" latinLnBrk="0" hangingPunct="1">
        <a:spcBef>
          <a:spcPct val="20000"/>
        </a:spcBef>
        <a:buFont typeface="Arial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42960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85921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1928881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2571841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3214802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6pPr>
      <a:lvl7pPr marL="3857762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7pPr>
      <a:lvl8pPr marL="4500723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8pPr>
      <a:lvl9pPr marL="5143683" algn="l" defTabSz="1285921" rtl="0" eaLnBrk="1" latinLnBrk="0" hangingPunct="1">
        <a:defRPr sz="2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313527"/>
            <a:ext cx="8374082" cy="8229600"/>
            <a:chOff x="0" y="0"/>
            <a:chExt cx="11165442" cy="10972800"/>
          </a:xfrm>
        </p:grpSpPr>
        <p:sp>
          <p:nvSpPr>
            <p:cNvPr id="3" name="Freeform 3"/>
            <p:cNvSpPr/>
            <p:nvPr/>
          </p:nvSpPr>
          <p:spPr>
            <a:xfrm>
              <a:off x="0" y="3362359"/>
              <a:ext cx="11165442" cy="7549847"/>
            </a:xfrm>
            <a:custGeom>
              <a:avLst/>
              <a:gdLst/>
              <a:ahLst/>
              <a:cxnLst/>
              <a:rect l="l" t="t" r="r" b="b"/>
              <a:pathLst>
                <a:path w="11165442" h="7549847">
                  <a:moveTo>
                    <a:pt x="0" y="0"/>
                  </a:moveTo>
                  <a:lnTo>
                    <a:pt x="11165442" y="0"/>
                  </a:lnTo>
                  <a:lnTo>
                    <a:pt x="11165442" y="7549847"/>
                  </a:lnTo>
                  <a:lnTo>
                    <a:pt x="0" y="7549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4654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flipH="1">
              <a:off x="5199651" y="2318291"/>
              <a:ext cx="5665440" cy="8616638"/>
            </a:xfrm>
            <a:custGeom>
              <a:avLst/>
              <a:gdLst/>
              <a:ahLst/>
              <a:cxnLst/>
              <a:rect l="l" t="t" r="r" b="b"/>
              <a:pathLst>
                <a:path w="5665440" h="8616638">
                  <a:moveTo>
                    <a:pt x="5665440" y="0"/>
                  </a:moveTo>
                  <a:lnTo>
                    <a:pt x="0" y="0"/>
                  </a:lnTo>
                  <a:lnTo>
                    <a:pt x="0" y="8616638"/>
                  </a:lnTo>
                  <a:lnTo>
                    <a:pt x="5665440" y="8616638"/>
                  </a:lnTo>
                  <a:lnTo>
                    <a:pt x="566544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0" y="3658810"/>
              <a:ext cx="4971121" cy="7283693"/>
            </a:xfrm>
            <a:custGeom>
              <a:avLst/>
              <a:gdLst/>
              <a:ahLst/>
              <a:cxnLst/>
              <a:rect l="l" t="t" r="r" b="b"/>
              <a:pathLst>
                <a:path w="4971121" h="7283693">
                  <a:moveTo>
                    <a:pt x="4971121" y="0"/>
                  </a:moveTo>
                  <a:lnTo>
                    <a:pt x="0" y="0"/>
                  </a:lnTo>
                  <a:lnTo>
                    <a:pt x="0" y="7283693"/>
                  </a:lnTo>
                  <a:lnTo>
                    <a:pt x="4971121" y="7283693"/>
                  </a:lnTo>
                  <a:lnTo>
                    <a:pt x="4971121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3013560" y="3689107"/>
              <a:ext cx="3924090" cy="7283693"/>
            </a:xfrm>
            <a:custGeom>
              <a:avLst/>
              <a:gdLst/>
              <a:ahLst/>
              <a:cxnLst/>
              <a:rect l="l" t="t" r="r" b="b"/>
              <a:pathLst>
                <a:path w="3924090" h="7283693">
                  <a:moveTo>
                    <a:pt x="0" y="0"/>
                  </a:moveTo>
                  <a:lnTo>
                    <a:pt x="3924090" y="0"/>
                  </a:lnTo>
                  <a:lnTo>
                    <a:pt x="3924090" y="7283693"/>
                  </a:lnTo>
                  <a:lnTo>
                    <a:pt x="0" y="7283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512744">
              <a:off x="3046138" y="2867175"/>
              <a:ext cx="473873" cy="473873"/>
            </a:xfrm>
            <a:custGeom>
              <a:avLst/>
              <a:gdLst/>
              <a:ahLst/>
              <a:cxnLst/>
              <a:rect l="l" t="t" r="r" b="b"/>
              <a:pathLst>
                <a:path w="473873" h="473873">
                  <a:moveTo>
                    <a:pt x="0" y="0"/>
                  </a:moveTo>
                  <a:lnTo>
                    <a:pt x="473873" y="0"/>
                  </a:lnTo>
                  <a:lnTo>
                    <a:pt x="473873" y="473873"/>
                  </a:lnTo>
                  <a:lnTo>
                    <a:pt x="0" y="473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407354">
              <a:off x="7144173" y="1350729"/>
              <a:ext cx="473873" cy="473873"/>
            </a:xfrm>
            <a:custGeom>
              <a:avLst/>
              <a:gdLst/>
              <a:ahLst/>
              <a:cxnLst/>
              <a:rect l="l" t="t" r="r" b="b"/>
              <a:pathLst>
                <a:path w="473873" h="473873">
                  <a:moveTo>
                    <a:pt x="0" y="0"/>
                  </a:moveTo>
                  <a:lnTo>
                    <a:pt x="473873" y="0"/>
                  </a:lnTo>
                  <a:lnTo>
                    <a:pt x="473873" y="473873"/>
                  </a:lnTo>
                  <a:lnTo>
                    <a:pt x="0" y="473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1768104">
              <a:off x="4321350" y="1250387"/>
              <a:ext cx="1756602" cy="1231817"/>
            </a:xfrm>
            <a:custGeom>
              <a:avLst/>
              <a:gdLst/>
              <a:ahLst/>
              <a:cxnLst/>
              <a:rect l="l" t="t" r="r" b="b"/>
              <a:pathLst>
                <a:path w="1756602" h="1231817">
                  <a:moveTo>
                    <a:pt x="0" y="0"/>
                  </a:moveTo>
                  <a:lnTo>
                    <a:pt x="1756602" y="0"/>
                  </a:lnTo>
                  <a:lnTo>
                    <a:pt x="1756602" y="1231817"/>
                  </a:lnTo>
                  <a:lnTo>
                    <a:pt x="0" y="1231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209112">
              <a:off x="1368054" y="264879"/>
              <a:ext cx="1756602" cy="1231817"/>
            </a:xfrm>
            <a:custGeom>
              <a:avLst/>
              <a:gdLst/>
              <a:ahLst/>
              <a:cxnLst/>
              <a:rect l="l" t="t" r="r" b="b"/>
              <a:pathLst>
                <a:path w="1756602" h="1231817">
                  <a:moveTo>
                    <a:pt x="0" y="0"/>
                  </a:moveTo>
                  <a:lnTo>
                    <a:pt x="1756601" y="0"/>
                  </a:lnTo>
                  <a:lnTo>
                    <a:pt x="1756601" y="1231817"/>
                  </a:lnTo>
                  <a:lnTo>
                    <a:pt x="0" y="1231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738717" y="10934929"/>
              <a:ext cx="10325211" cy="0"/>
            </a:xfrm>
            <a:prstGeom prst="line">
              <a:avLst/>
            </a:prstGeom>
            <a:ln w="15148" cap="flat">
              <a:solidFill>
                <a:srgbClr val="7676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920164" y="1279535"/>
            <a:ext cx="9339136" cy="639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999"/>
              </a:lnSpc>
            </a:pPr>
            <a:r>
              <a:rPr lang="en-US" sz="9999">
                <a:solidFill>
                  <a:srgbClr val="000000"/>
                </a:solidFill>
                <a:latin typeface="HK Grotesk Semi-Bold"/>
              </a:rPr>
              <a:t>2022-23  Federal  Longitudinal Graduation Rates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997639" y="8460857"/>
            <a:ext cx="6261661" cy="797443"/>
            <a:chOff x="0" y="0"/>
            <a:chExt cx="8348881" cy="106325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8348881" cy="508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119"/>
                </a:lnSpc>
                <a:spcBef>
                  <a:spcPct val="0"/>
                </a:spcBef>
              </a:pPr>
              <a:r>
                <a:rPr lang="en-US" sz="2399">
                  <a:solidFill>
                    <a:srgbClr val="000000"/>
                  </a:solidFill>
                  <a:latin typeface="HK Grotesk Semi-Bold"/>
                </a:rPr>
                <a:t>A-1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589335"/>
              <a:ext cx="8348881" cy="473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85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00000"/>
                  </a:solidFill>
                  <a:latin typeface="HK Grotesk Light"/>
                </a:rPr>
                <a:t>February 13, 2024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53942" y="2247340"/>
            <a:ext cx="13180117" cy="7920302"/>
          </a:xfrm>
          <a:custGeom>
            <a:avLst/>
            <a:gdLst/>
            <a:ahLst/>
            <a:cxnLst/>
            <a:rect l="l" t="t" r="r" b="b"/>
            <a:pathLst>
              <a:path w="13180117" h="7920302">
                <a:moveTo>
                  <a:pt x="0" y="0"/>
                </a:moveTo>
                <a:lnTo>
                  <a:pt x="13180116" y="0"/>
                </a:lnTo>
                <a:lnTo>
                  <a:pt x="13180116" y="7920302"/>
                </a:lnTo>
                <a:lnTo>
                  <a:pt x="0" y="79203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654957" y="180415"/>
            <a:ext cx="12978087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HK Grotesk Bold"/>
              </a:rPr>
              <a:t>Miami-Dade County Public Schools</a:t>
            </a:r>
          </a:p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HK Grotesk Bold"/>
              </a:rPr>
              <a:t>Federal Longitudinal Graduation Rates</a:t>
            </a:r>
          </a:p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HK Grotesk Bold"/>
              </a:rPr>
              <a:t>2010-11 through 2022-23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406304" y="3590925"/>
          <a:ext cx="11475390" cy="5772148"/>
        </p:xfrm>
        <a:graphic>
          <a:graphicData uri="http://schemas.openxmlformats.org/drawingml/2006/table">
            <a:tbl>
              <a:tblPr/>
              <a:tblGrid>
                <a:gridCol w="2295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5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5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6341"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HK Grotesk Bold"/>
                        </a:rPr>
                        <a:t>Subgroup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C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HK Grotesk Bold"/>
                        </a:rPr>
                        <a:t>M-DCPS 2021-22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C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HK Grotesk Bold"/>
                        </a:rPr>
                        <a:t>M-DCPS 2022-23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C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HK Grotesk Bold"/>
                        </a:rPr>
                        <a:t>M-DCPS Difference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C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HK Grotesk Bold"/>
                        </a:rPr>
                        <a:t>Florida  </a:t>
                      </a: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HK Grotesk Bold"/>
                        </a:rPr>
                        <a:t>2022-23</a:t>
                      </a:r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40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Overall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88.2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90.3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2.1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88.0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40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Hispanic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88.9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90.9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2.0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86.8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40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White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94.5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93.8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-0.7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91.0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40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Black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82.4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86.4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4.0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83.2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40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SWD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86.0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88.1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2.1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85.5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40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ED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86.6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89.3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2.7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83.8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9401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ELL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75.1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80.1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5.0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76.1</a:t>
                      </a:r>
                      <a:endParaRPr lang="en-US" sz="1100"/>
                    </a:p>
                  </a:txBody>
                  <a:tcPr marL="95250" marR="95250" marT="95250" marB="952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2654957" y="650643"/>
            <a:ext cx="12978087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HK Grotesk Bold"/>
              </a:rPr>
              <a:t>Miami-Dade County Public Schools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HK Grotesk Bold"/>
              </a:rPr>
              <a:t>Federal Longitudinal Graduation Rates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HK Grotesk Bold"/>
              </a:rPr>
              <a:t>2021-22 &amp; 2022-23 Cohorts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HK Grotesk Bold"/>
              </a:rPr>
              <a:t>Compared to Florida, 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378689" y="3532764"/>
          <a:ext cx="13530624" cy="6424841"/>
        </p:xfrm>
        <a:graphic>
          <a:graphicData uri="http://schemas.openxmlformats.org/drawingml/2006/table">
            <a:tbl>
              <a:tblPr/>
              <a:tblGrid>
                <a:gridCol w="2997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6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6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493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6273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FFFF"/>
                          </a:solidFill>
                          <a:latin typeface="HK Grotesk Bold"/>
                        </a:rPr>
                        <a:t>County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7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FFFF"/>
                          </a:solidFill>
                          <a:latin typeface="HK Grotesk Bold"/>
                        </a:rPr>
                        <a:t>2018-19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7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FFFF"/>
                          </a:solidFill>
                          <a:latin typeface="HK Grotesk Bold"/>
                        </a:rPr>
                        <a:t>2019-20*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7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FFFF"/>
                          </a:solidFill>
                          <a:latin typeface="HK Grotesk Bold"/>
                        </a:rPr>
                        <a:t>2020-21*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7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FFFF"/>
                          </a:solidFill>
                          <a:latin typeface="HK Grotesk Bold"/>
                        </a:rPr>
                        <a:t>2021-22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7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FFFF"/>
                          </a:solidFill>
                          <a:latin typeface="HK Grotesk Bold"/>
                        </a:rPr>
                        <a:t>2022-23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7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FFFF"/>
                          </a:solidFill>
                          <a:latin typeface="HK Grotesk Bold"/>
                        </a:rPr>
                        <a:t>Difference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7D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73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3131"/>
                          </a:solidFill>
                          <a:latin typeface="HK Grotesk Bold"/>
                        </a:rPr>
                        <a:t>Miami-Dade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3131"/>
                          </a:solidFill>
                          <a:latin typeface="HK Grotesk Bold"/>
                        </a:rPr>
                        <a:t>85.6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3131"/>
                          </a:solidFill>
                          <a:latin typeface="HK Grotesk Bold"/>
                        </a:rPr>
                        <a:t>89.6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3131"/>
                          </a:solidFill>
                          <a:latin typeface="HK Grotesk Bold"/>
                        </a:rPr>
                        <a:t>90.1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3131"/>
                          </a:solidFill>
                          <a:latin typeface="HK Grotesk Bold"/>
                        </a:rPr>
                        <a:t>88.2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3131"/>
                          </a:solidFill>
                          <a:latin typeface="HK Grotesk Bold"/>
                        </a:rPr>
                        <a:t>90.3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3131"/>
                          </a:solidFill>
                          <a:latin typeface="HK Grotesk Bold"/>
                        </a:rPr>
                        <a:t>2.1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273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FLORIDA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86.9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90.0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90.1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87.3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88.0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0.7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73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Broward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86.2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89.4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89.1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87.2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88.7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1.5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273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Duval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86.5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90.2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89.6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85.6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87.2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1.6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273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Hillsborough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86.2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88.8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89.2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87.9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86.2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-1.7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273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Orange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88.4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90.4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90.4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87.0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89.1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2.1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6273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Palm Beach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87.1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90.2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91.0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89.0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90.5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"/>
                        </a:rPr>
                        <a:t>1.5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4657">
                <a:tc gridSpan="7"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 Italics"/>
                        </a:rPr>
                        <a:t>*FLDOE provided flexibility for graduation requirements  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 Italics"/>
                        </a:rPr>
                        <a:t>*FLDOE provided flexibility for graduation requirements  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 Italics"/>
                        </a:rPr>
                        <a:t>*FLDOE provided flexibility for graduation requirements  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 Italics"/>
                        </a:rPr>
                        <a:t>*FLDOE provided flexibility for graduation requirements  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 Italics"/>
                        </a:rPr>
                        <a:t>*FLDOE provided flexibility for graduation requirements  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 Italics"/>
                        </a:rPr>
                        <a:t>*FLDOE provided flexibility for graduation requirements  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 Italics"/>
                        </a:rPr>
                        <a:t>*FLDOE provided flexibility for graduation requirements  </a:t>
                      </a:r>
                      <a:endParaRPr lang="en-US" sz="1100"/>
                    </a:p>
                  </a:txBody>
                  <a:tcPr marL="89533" marR="89533" marT="89533" marB="89533" anchor="ctr">
                    <a:lnL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2654957" y="650643"/>
            <a:ext cx="12978087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HK Grotesk Bold"/>
              </a:rPr>
              <a:t>Miami-Dade County Public Schools</a:t>
            </a:r>
          </a:p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HK Grotesk Bold"/>
              </a:rPr>
              <a:t>Federal Longitudinal Graduation Rates</a:t>
            </a:r>
          </a:p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HK Grotesk Bold"/>
              </a:rPr>
              <a:t>2018-19 through 2022-23 Cohorts</a:t>
            </a:r>
          </a:p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HK Grotesk Bold"/>
              </a:rPr>
              <a:t>Compared to Florida and Large Districts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17672" flipH="1">
            <a:off x="9856525" y="-4246345"/>
            <a:ext cx="11374591" cy="11752742"/>
          </a:xfrm>
          <a:custGeom>
            <a:avLst/>
            <a:gdLst/>
            <a:ahLst/>
            <a:cxnLst/>
            <a:rect l="l" t="t" r="r" b="b"/>
            <a:pathLst>
              <a:path w="11374591" h="11752742">
                <a:moveTo>
                  <a:pt x="11374591" y="0"/>
                </a:moveTo>
                <a:lnTo>
                  <a:pt x="0" y="0"/>
                </a:lnTo>
                <a:lnTo>
                  <a:pt x="0" y="11752742"/>
                </a:lnTo>
                <a:lnTo>
                  <a:pt x="11374591" y="11752742"/>
                </a:lnTo>
                <a:lnTo>
                  <a:pt x="113745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4" b="-374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785656" y="2011966"/>
            <a:ext cx="11374591" cy="11752742"/>
          </a:xfrm>
          <a:custGeom>
            <a:avLst/>
            <a:gdLst/>
            <a:ahLst/>
            <a:cxnLst/>
            <a:rect l="l" t="t" r="r" b="b"/>
            <a:pathLst>
              <a:path w="11374591" h="11752742">
                <a:moveTo>
                  <a:pt x="0" y="0"/>
                </a:moveTo>
                <a:lnTo>
                  <a:pt x="11374591" y="0"/>
                </a:lnTo>
                <a:lnTo>
                  <a:pt x="11374591" y="11752742"/>
                </a:lnTo>
                <a:lnTo>
                  <a:pt x="0" y="11752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4" b="-3743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15508" y="3137546"/>
            <a:ext cx="5293498" cy="6389809"/>
            <a:chOff x="0" y="0"/>
            <a:chExt cx="1394172" cy="1682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94172" cy="1682913"/>
            </a:xfrm>
            <a:custGeom>
              <a:avLst/>
              <a:gdLst/>
              <a:ahLst/>
              <a:cxnLst/>
              <a:rect l="l" t="t" r="r" b="b"/>
              <a:pathLst>
                <a:path w="1394172" h="1682913">
                  <a:moveTo>
                    <a:pt x="11700" y="0"/>
                  </a:moveTo>
                  <a:lnTo>
                    <a:pt x="1382472" y="0"/>
                  </a:lnTo>
                  <a:cubicBezTo>
                    <a:pt x="1388934" y="0"/>
                    <a:pt x="1394172" y="5238"/>
                    <a:pt x="1394172" y="11700"/>
                  </a:cubicBezTo>
                  <a:lnTo>
                    <a:pt x="1394172" y="1671213"/>
                  </a:lnTo>
                  <a:cubicBezTo>
                    <a:pt x="1394172" y="1677674"/>
                    <a:pt x="1388934" y="1682913"/>
                    <a:pt x="1382472" y="1682913"/>
                  </a:cubicBezTo>
                  <a:lnTo>
                    <a:pt x="11700" y="1682913"/>
                  </a:lnTo>
                  <a:cubicBezTo>
                    <a:pt x="5238" y="1682913"/>
                    <a:pt x="0" y="1677674"/>
                    <a:pt x="0" y="1671213"/>
                  </a:cubicBezTo>
                  <a:lnTo>
                    <a:pt x="0" y="11700"/>
                  </a:lnTo>
                  <a:cubicBezTo>
                    <a:pt x="0" y="5238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14300"/>
              <a:ext cx="1394172" cy="1797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400"/>
                </a:lnSpc>
              </a:pPr>
              <a:r>
                <a:rPr lang="en-US" sz="6000" dirty="0">
                  <a:solidFill>
                    <a:srgbClr val="000000"/>
                  </a:solidFill>
                  <a:latin typeface="Open Sans Extra Bold"/>
                </a:rPr>
                <a:t>90.3%</a:t>
              </a:r>
            </a:p>
            <a:p>
              <a:pPr algn="ctr">
                <a:lnSpc>
                  <a:spcPts val="8400"/>
                </a:lnSpc>
              </a:pPr>
              <a:endParaRPr lang="en-US" sz="6000" dirty="0">
                <a:solidFill>
                  <a:srgbClr val="000000"/>
                </a:solidFill>
                <a:latin typeface="Open Sans Extra Bold"/>
              </a:endParaRPr>
            </a:p>
            <a:p>
              <a:pPr algn="ctr">
                <a:lnSpc>
                  <a:spcPts val="8400"/>
                </a:lnSpc>
              </a:pPr>
              <a:endParaRPr lang="en-US" sz="6000" dirty="0">
                <a:solidFill>
                  <a:srgbClr val="000000"/>
                </a:solidFill>
                <a:latin typeface="Open Sans Extra Bold"/>
              </a:endParaRPr>
            </a:p>
            <a:p>
              <a:pPr algn="ctr">
                <a:lnSpc>
                  <a:spcPts val="8400"/>
                </a:lnSpc>
              </a:pPr>
              <a:endParaRPr lang="en-US" sz="6000" dirty="0">
                <a:solidFill>
                  <a:srgbClr val="000000"/>
                </a:solidFill>
                <a:latin typeface="Open Sans Extra Bold"/>
              </a:endParaRPr>
            </a:p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endParaRPr lang="en-US" sz="6000" dirty="0">
                <a:solidFill>
                  <a:srgbClr val="000000"/>
                </a:solidFill>
                <a:latin typeface="Open Sans Extra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497251" y="3137546"/>
            <a:ext cx="5293498" cy="6389809"/>
            <a:chOff x="0" y="0"/>
            <a:chExt cx="1394172" cy="16829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94172" cy="1682913"/>
            </a:xfrm>
            <a:custGeom>
              <a:avLst/>
              <a:gdLst/>
              <a:ahLst/>
              <a:cxnLst/>
              <a:rect l="l" t="t" r="r" b="b"/>
              <a:pathLst>
                <a:path w="1394172" h="1682913">
                  <a:moveTo>
                    <a:pt x="11700" y="0"/>
                  </a:moveTo>
                  <a:lnTo>
                    <a:pt x="1382472" y="0"/>
                  </a:lnTo>
                  <a:cubicBezTo>
                    <a:pt x="1388934" y="0"/>
                    <a:pt x="1394172" y="5238"/>
                    <a:pt x="1394172" y="11700"/>
                  </a:cubicBezTo>
                  <a:lnTo>
                    <a:pt x="1394172" y="1671213"/>
                  </a:lnTo>
                  <a:cubicBezTo>
                    <a:pt x="1394172" y="1677674"/>
                    <a:pt x="1388934" y="1682913"/>
                    <a:pt x="1382472" y="1682913"/>
                  </a:cubicBezTo>
                  <a:lnTo>
                    <a:pt x="11700" y="1682913"/>
                  </a:lnTo>
                  <a:cubicBezTo>
                    <a:pt x="5238" y="1682913"/>
                    <a:pt x="0" y="1677674"/>
                    <a:pt x="0" y="1671213"/>
                  </a:cubicBezTo>
                  <a:lnTo>
                    <a:pt x="0" y="11700"/>
                  </a:lnTo>
                  <a:cubicBezTo>
                    <a:pt x="0" y="5238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14300"/>
              <a:ext cx="1394172" cy="1797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Open Sans Extra Bold"/>
                </a:rPr>
                <a:t>19</a:t>
              </a:r>
            </a:p>
            <a:p>
              <a:pPr algn="ctr">
                <a:lnSpc>
                  <a:spcPts val="8400"/>
                </a:lnSpc>
              </a:pPr>
              <a:endParaRPr lang="en-US" sz="6000">
                <a:solidFill>
                  <a:srgbClr val="000000"/>
                </a:solidFill>
                <a:latin typeface="Open Sans Extra Bold"/>
              </a:endParaRPr>
            </a:p>
            <a:p>
              <a:pPr algn="ctr">
                <a:lnSpc>
                  <a:spcPts val="8400"/>
                </a:lnSpc>
              </a:pPr>
              <a:endParaRPr lang="en-US" sz="6000">
                <a:solidFill>
                  <a:srgbClr val="000000"/>
                </a:solidFill>
                <a:latin typeface="Open Sans Extra Bold"/>
              </a:endParaRPr>
            </a:p>
            <a:p>
              <a:pPr algn="just">
                <a:lnSpc>
                  <a:spcPts val="4060"/>
                </a:lnSpc>
              </a:pPr>
              <a:endParaRPr lang="en-US" sz="6000">
                <a:solidFill>
                  <a:srgbClr val="000000"/>
                </a:solidFill>
                <a:latin typeface="Open Sans Extra Bold"/>
              </a:endParaRPr>
            </a:p>
            <a:p>
              <a:pPr algn="just">
                <a:lnSpc>
                  <a:spcPts val="4060"/>
                </a:lnSpc>
              </a:pPr>
              <a:endParaRPr lang="en-US" sz="6000">
                <a:solidFill>
                  <a:srgbClr val="000000"/>
                </a:solidFill>
                <a:latin typeface="Open Sans Extra Bold"/>
              </a:endParaRPr>
            </a:p>
            <a:p>
              <a:pPr algn="just">
                <a:lnSpc>
                  <a:spcPts val="4060"/>
                </a:lnSpc>
              </a:pPr>
              <a:endParaRPr lang="en-US" sz="6000">
                <a:solidFill>
                  <a:srgbClr val="000000"/>
                </a:solidFill>
                <a:latin typeface="Open Sans Extra Bold"/>
              </a:endParaRPr>
            </a:p>
            <a:p>
              <a:pPr algn="just">
                <a:lnSpc>
                  <a:spcPts val="4060"/>
                </a:lnSpc>
                <a:spcBef>
                  <a:spcPct val="0"/>
                </a:spcBef>
              </a:pPr>
              <a:endParaRPr lang="en-US" sz="6000">
                <a:solidFill>
                  <a:srgbClr val="000000"/>
                </a:solidFill>
                <a:latin typeface="Open Sans Extra 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478994" y="3137546"/>
            <a:ext cx="5293498" cy="6389809"/>
            <a:chOff x="0" y="0"/>
            <a:chExt cx="1394172" cy="16829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94172" cy="1682913"/>
            </a:xfrm>
            <a:custGeom>
              <a:avLst/>
              <a:gdLst/>
              <a:ahLst/>
              <a:cxnLst/>
              <a:rect l="l" t="t" r="r" b="b"/>
              <a:pathLst>
                <a:path w="1394172" h="1682913">
                  <a:moveTo>
                    <a:pt x="11700" y="0"/>
                  </a:moveTo>
                  <a:lnTo>
                    <a:pt x="1382472" y="0"/>
                  </a:lnTo>
                  <a:cubicBezTo>
                    <a:pt x="1388934" y="0"/>
                    <a:pt x="1394172" y="5238"/>
                    <a:pt x="1394172" y="11700"/>
                  </a:cubicBezTo>
                  <a:lnTo>
                    <a:pt x="1394172" y="1671213"/>
                  </a:lnTo>
                  <a:cubicBezTo>
                    <a:pt x="1394172" y="1677674"/>
                    <a:pt x="1388934" y="1682913"/>
                    <a:pt x="1382472" y="1682913"/>
                  </a:cubicBezTo>
                  <a:lnTo>
                    <a:pt x="11700" y="1682913"/>
                  </a:lnTo>
                  <a:cubicBezTo>
                    <a:pt x="5238" y="1682913"/>
                    <a:pt x="0" y="1677674"/>
                    <a:pt x="0" y="1671213"/>
                  </a:cubicBezTo>
                  <a:lnTo>
                    <a:pt x="0" y="11700"/>
                  </a:lnTo>
                  <a:cubicBezTo>
                    <a:pt x="0" y="5238"/>
                    <a:pt x="5238" y="0"/>
                    <a:pt x="11700" y="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14300"/>
              <a:ext cx="1394172" cy="1797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400"/>
                </a:lnSpc>
              </a:pPr>
              <a:r>
                <a:rPr lang="en-US" sz="6000" dirty="0">
                  <a:solidFill>
                    <a:srgbClr val="000000"/>
                  </a:solidFill>
                  <a:latin typeface="Open Sans Extra Bold"/>
                </a:rPr>
                <a:t>94.2%</a:t>
              </a:r>
            </a:p>
            <a:p>
              <a:pPr algn="ctr">
                <a:lnSpc>
                  <a:spcPts val="8400"/>
                </a:lnSpc>
              </a:pPr>
              <a:endParaRPr lang="en-US" sz="6000" dirty="0">
                <a:solidFill>
                  <a:srgbClr val="000000"/>
                </a:solidFill>
                <a:latin typeface="Open Sans Extra Bold"/>
              </a:endParaRPr>
            </a:p>
            <a:p>
              <a:pPr algn="ctr">
                <a:lnSpc>
                  <a:spcPts val="8400"/>
                </a:lnSpc>
              </a:pPr>
              <a:endParaRPr lang="en-US" sz="6000" dirty="0">
                <a:solidFill>
                  <a:srgbClr val="000000"/>
                </a:solidFill>
                <a:latin typeface="Open Sans Extra Bold"/>
              </a:endParaRPr>
            </a:p>
            <a:p>
              <a:pPr algn="just">
                <a:lnSpc>
                  <a:spcPts val="4060"/>
                </a:lnSpc>
              </a:pPr>
              <a:endParaRPr lang="en-US" sz="6000" dirty="0">
                <a:solidFill>
                  <a:srgbClr val="000000"/>
                </a:solidFill>
                <a:latin typeface="Open Sans Extra Bold"/>
              </a:endParaRPr>
            </a:p>
            <a:p>
              <a:pPr algn="just">
                <a:lnSpc>
                  <a:spcPts val="4060"/>
                </a:lnSpc>
              </a:pPr>
              <a:endParaRPr lang="en-US" sz="6000" dirty="0">
                <a:solidFill>
                  <a:srgbClr val="000000"/>
                </a:solidFill>
                <a:latin typeface="Open Sans Extra Bold"/>
              </a:endParaRPr>
            </a:p>
            <a:p>
              <a:pPr algn="just">
                <a:lnSpc>
                  <a:spcPts val="4060"/>
                </a:lnSpc>
              </a:pPr>
              <a:endParaRPr lang="en-US" sz="6000" dirty="0">
                <a:solidFill>
                  <a:srgbClr val="000000"/>
                </a:solidFill>
                <a:latin typeface="Open Sans Extra Bold"/>
              </a:endParaRPr>
            </a:p>
            <a:p>
              <a:pPr algn="just">
                <a:lnSpc>
                  <a:spcPts val="4060"/>
                </a:lnSpc>
                <a:spcBef>
                  <a:spcPct val="0"/>
                </a:spcBef>
              </a:pPr>
              <a:endParaRPr lang="en-US" sz="6000" dirty="0">
                <a:solidFill>
                  <a:srgbClr val="000000"/>
                </a:solidFill>
                <a:latin typeface="Open Sans Extra Bold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8119205" y="2168912"/>
            <a:ext cx="2275485" cy="1317490"/>
          </a:xfrm>
          <a:custGeom>
            <a:avLst/>
            <a:gdLst/>
            <a:ahLst/>
            <a:cxnLst/>
            <a:rect l="l" t="t" r="r" b="b"/>
            <a:pathLst>
              <a:path w="2049589" h="1147770">
                <a:moveTo>
                  <a:pt x="0" y="0"/>
                </a:moveTo>
                <a:lnTo>
                  <a:pt x="2049590" y="0"/>
                </a:lnTo>
                <a:lnTo>
                  <a:pt x="2049590" y="1147770"/>
                </a:lnTo>
                <a:lnTo>
                  <a:pt x="0" y="11477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5020873" y="630841"/>
            <a:ext cx="8246254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HK Grotesk Medium"/>
              </a:rPr>
              <a:t>Key Takeaways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96180" y="5076825"/>
            <a:ext cx="4095640" cy="428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HK Grotesk Medium"/>
              </a:rPr>
              <a:t>The District's federal longitudinal rate has shown an impressive increase of 19 percentage points since its initial report in 2010-11, rising from 71.3% to its current level.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99711" y="5076825"/>
            <a:ext cx="4272553" cy="2673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HK Grotesk Medium"/>
              </a:rPr>
              <a:t>When considering only traditional  schools,                    M-DCPS boasts an exceptional graduation rate of 94.2%.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5736" y="5076825"/>
            <a:ext cx="4095640" cy="267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HK Grotesk Medium"/>
              </a:rPr>
              <a:t>M-DCPS achieved its highest graduation rate to date, showcasing remarkable progress and success.</a:t>
            </a:r>
          </a:p>
        </p:txBody>
      </p:sp>
      <p:sp>
        <p:nvSpPr>
          <p:cNvPr id="18" name="Freeform 18"/>
          <p:cNvSpPr/>
          <p:nvPr/>
        </p:nvSpPr>
        <p:spPr>
          <a:xfrm>
            <a:off x="13954123" y="1638300"/>
            <a:ext cx="2428877" cy="1848102"/>
          </a:xfrm>
          <a:custGeom>
            <a:avLst/>
            <a:gdLst/>
            <a:ahLst/>
            <a:cxnLst/>
            <a:rect l="l" t="t" r="r" b="b"/>
            <a:pathLst>
              <a:path w="2275485" h="1854520">
                <a:moveTo>
                  <a:pt x="0" y="0"/>
                </a:moveTo>
                <a:lnTo>
                  <a:pt x="2275485" y="0"/>
                </a:lnTo>
                <a:lnTo>
                  <a:pt x="2275485" y="1854521"/>
                </a:lnTo>
                <a:lnTo>
                  <a:pt x="0" y="18545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327880" y="1808127"/>
            <a:ext cx="1715667" cy="1678275"/>
          </a:xfrm>
          <a:custGeom>
            <a:avLst/>
            <a:gdLst/>
            <a:ahLst/>
            <a:cxnLst/>
            <a:rect l="l" t="t" r="r" b="b"/>
            <a:pathLst>
              <a:path w="1389053" h="1389053">
                <a:moveTo>
                  <a:pt x="0" y="0"/>
                </a:moveTo>
                <a:lnTo>
                  <a:pt x="1389053" y="0"/>
                </a:lnTo>
                <a:lnTo>
                  <a:pt x="1389053" y="1389053"/>
                </a:lnTo>
                <a:lnTo>
                  <a:pt x="0" y="13890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9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0611">
            <a:off x="-891482" y="6308089"/>
            <a:ext cx="4014660" cy="3783362"/>
          </a:xfrm>
          <a:custGeom>
            <a:avLst/>
            <a:gdLst/>
            <a:ahLst/>
            <a:cxnLst/>
            <a:rect l="l" t="t" r="r" b="b"/>
            <a:pathLst>
              <a:path w="2157490" h="2244463">
                <a:moveTo>
                  <a:pt x="0" y="0"/>
                </a:moveTo>
                <a:lnTo>
                  <a:pt x="2157490" y="0"/>
                </a:lnTo>
                <a:lnTo>
                  <a:pt x="2157490" y="2244463"/>
                </a:lnTo>
                <a:lnTo>
                  <a:pt x="0" y="22444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1285921"/>
            <a:endParaRPr lang="en-US" sz="25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4213050" y="5112657"/>
            <a:ext cx="12356757" cy="10287000"/>
          </a:xfrm>
          <a:custGeom>
            <a:avLst/>
            <a:gdLst/>
            <a:ahLst/>
            <a:cxnLst/>
            <a:rect l="l" t="t" r="r" b="b"/>
            <a:pathLst>
              <a:path w="8787027" h="7315200">
                <a:moveTo>
                  <a:pt x="0" y="0"/>
                </a:moveTo>
                <a:lnTo>
                  <a:pt x="8787027" y="0"/>
                </a:lnTo>
                <a:lnTo>
                  <a:pt x="8787027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85921"/>
            <a:endParaRPr lang="en-US" sz="25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1424836" y="-4117802"/>
            <a:ext cx="12356757" cy="10287000"/>
          </a:xfrm>
          <a:custGeom>
            <a:avLst/>
            <a:gdLst/>
            <a:ahLst/>
            <a:cxnLst/>
            <a:rect l="l" t="t" r="r" b="b"/>
            <a:pathLst>
              <a:path w="8787027" h="7315200">
                <a:moveTo>
                  <a:pt x="0" y="0"/>
                </a:moveTo>
                <a:lnTo>
                  <a:pt x="8787027" y="0"/>
                </a:lnTo>
                <a:lnTo>
                  <a:pt x="8787027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85921"/>
            <a:endParaRPr lang="en-US" sz="25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4378391" y="-3507989"/>
            <a:ext cx="10592872" cy="9030423"/>
          </a:xfrm>
          <a:custGeom>
            <a:avLst/>
            <a:gdLst/>
            <a:ahLst/>
            <a:cxnLst/>
            <a:rect l="l" t="t" r="r" b="b"/>
            <a:pathLst>
              <a:path w="7532709" h="6421634">
                <a:moveTo>
                  <a:pt x="0" y="0"/>
                </a:moveTo>
                <a:lnTo>
                  <a:pt x="7532709" y="0"/>
                </a:lnTo>
                <a:lnTo>
                  <a:pt x="7532709" y="6421634"/>
                </a:lnTo>
                <a:lnTo>
                  <a:pt x="0" y="6421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pPr defTabSz="1285921"/>
            <a:endParaRPr lang="en-US" sz="25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479874">
            <a:off x="15922120" y="4361410"/>
            <a:ext cx="3720848" cy="3870842"/>
          </a:xfrm>
          <a:custGeom>
            <a:avLst/>
            <a:gdLst/>
            <a:ahLst/>
            <a:cxnLst/>
            <a:rect l="l" t="t" r="r" b="b"/>
            <a:pathLst>
              <a:path w="2645936" h="2752599">
                <a:moveTo>
                  <a:pt x="0" y="0"/>
                </a:moveTo>
                <a:lnTo>
                  <a:pt x="2645936" y="0"/>
                </a:lnTo>
                <a:lnTo>
                  <a:pt x="2645936" y="2752599"/>
                </a:lnTo>
                <a:lnTo>
                  <a:pt x="0" y="27525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1285921"/>
            <a:endParaRPr lang="en-US" sz="25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9559" y="164219"/>
            <a:ext cx="2888608" cy="2437234"/>
          </a:xfrm>
          <a:custGeom>
            <a:avLst/>
            <a:gdLst/>
            <a:ahLst/>
            <a:cxnLst/>
            <a:rect l="l" t="t" r="r" b="b"/>
            <a:pathLst>
              <a:path w="8472672" h="1576603">
                <a:moveTo>
                  <a:pt x="0" y="0"/>
                </a:moveTo>
                <a:lnTo>
                  <a:pt x="8472673" y="0"/>
                </a:lnTo>
                <a:lnTo>
                  <a:pt x="8472673" y="1576603"/>
                </a:lnTo>
                <a:lnTo>
                  <a:pt x="0" y="15766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3" r="-569600"/>
            </a:stretch>
          </a:blipFill>
        </p:spPr>
        <p:txBody>
          <a:bodyPr/>
          <a:lstStyle/>
          <a:p>
            <a:pPr defTabSz="1285921"/>
            <a:endParaRPr lang="en-US" sz="25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509195" y="389974"/>
            <a:ext cx="2094019" cy="2088155"/>
          </a:xfrm>
          <a:custGeom>
            <a:avLst/>
            <a:gdLst/>
            <a:ahLst/>
            <a:cxnLst/>
            <a:rect l="l" t="t" r="r" b="b"/>
            <a:pathLst>
              <a:path w="1368895" h="1368895">
                <a:moveTo>
                  <a:pt x="0" y="0"/>
                </a:moveTo>
                <a:lnTo>
                  <a:pt x="1368895" y="0"/>
                </a:lnTo>
                <a:lnTo>
                  <a:pt x="1368895" y="1368895"/>
                </a:lnTo>
                <a:lnTo>
                  <a:pt x="0" y="13688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1285921"/>
            <a:endParaRPr lang="en-US" sz="25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93863" y="2866737"/>
            <a:ext cx="15087600" cy="5294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85921">
              <a:lnSpc>
                <a:spcPts val="5219"/>
              </a:lnSpc>
            </a:pPr>
            <a:r>
              <a:rPr lang="en-US" sz="4200" dirty="0">
                <a:solidFill>
                  <a:srgbClr val="FFFFFF"/>
                </a:solidFill>
                <a:latin typeface="Montserrat"/>
              </a:rPr>
              <a:t>Arthur &amp; Polly Mays 6-12 Grade Conservatory of the Arts</a:t>
            </a:r>
          </a:p>
          <a:p>
            <a:pPr algn="ctr" defTabSz="1285921">
              <a:lnSpc>
                <a:spcPts val="5219"/>
              </a:lnSpc>
            </a:pPr>
            <a:r>
              <a:rPr lang="en-US" sz="4200" dirty="0">
                <a:solidFill>
                  <a:srgbClr val="FFFFFF"/>
                </a:solidFill>
                <a:latin typeface="Montserrat"/>
              </a:rPr>
              <a:t>Design and Architecture Senior High School</a:t>
            </a:r>
          </a:p>
          <a:p>
            <a:pPr algn="ctr" defTabSz="1285921">
              <a:lnSpc>
                <a:spcPts val="5219"/>
              </a:lnSpc>
            </a:pPr>
            <a:r>
              <a:rPr lang="en-US" sz="4200" dirty="0">
                <a:solidFill>
                  <a:srgbClr val="FFFFFF"/>
                </a:solidFill>
                <a:latin typeface="Montserrat"/>
              </a:rPr>
              <a:t>Felix Varela Senior High School</a:t>
            </a:r>
          </a:p>
          <a:p>
            <a:pPr algn="ctr" defTabSz="1285921">
              <a:lnSpc>
                <a:spcPts val="5219"/>
              </a:lnSpc>
            </a:pPr>
            <a:r>
              <a:rPr lang="en-US" sz="4200" dirty="0">
                <a:solidFill>
                  <a:srgbClr val="FFFFFF"/>
                </a:solidFill>
                <a:latin typeface="Montserrat"/>
              </a:rPr>
              <a:t>Medical Academy for Science and Technology</a:t>
            </a:r>
          </a:p>
          <a:p>
            <a:pPr algn="ctr" defTabSz="1285921">
              <a:lnSpc>
                <a:spcPts val="5219"/>
              </a:lnSpc>
            </a:pPr>
            <a:r>
              <a:rPr lang="en-US" sz="4200" dirty="0">
                <a:solidFill>
                  <a:srgbClr val="FFFFFF"/>
                </a:solidFill>
                <a:latin typeface="Montserrat"/>
              </a:rPr>
              <a:t>Miami Jackson Senior High School</a:t>
            </a:r>
          </a:p>
          <a:p>
            <a:pPr algn="ctr" defTabSz="1285921">
              <a:lnSpc>
                <a:spcPts val="5219"/>
              </a:lnSpc>
            </a:pPr>
            <a:r>
              <a:rPr lang="en-US" sz="4200" dirty="0">
                <a:solidFill>
                  <a:srgbClr val="FFFFFF"/>
                </a:solidFill>
                <a:latin typeface="Montserrat"/>
              </a:rPr>
              <a:t>Miami Norland Senior High School</a:t>
            </a:r>
          </a:p>
          <a:p>
            <a:pPr algn="ctr" defTabSz="1285921">
              <a:lnSpc>
                <a:spcPts val="5219"/>
              </a:lnSpc>
            </a:pPr>
            <a:r>
              <a:rPr lang="en-US" sz="4200" dirty="0">
                <a:solidFill>
                  <a:srgbClr val="FFFFFF"/>
                </a:solidFill>
                <a:latin typeface="Montserrat"/>
              </a:rPr>
              <a:t>Miami Springs Senior High School</a:t>
            </a:r>
          </a:p>
          <a:p>
            <a:pPr algn="ctr" defTabSz="1285921">
              <a:lnSpc>
                <a:spcPts val="5219"/>
              </a:lnSpc>
            </a:pPr>
            <a:r>
              <a:rPr lang="en-US" sz="4200" dirty="0">
                <a:solidFill>
                  <a:srgbClr val="FFFFFF"/>
                </a:solidFill>
                <a:latin typeface="Montserrat"/>
              </a:rPr>
              <a:t>Young Women's Preparatory Academy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0200" y="8626037"/>
            <a:ext cx="15697108" cy="1047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85921">
              <a:lnSpc>
                <a:spcPts val="8722"/>
              </a:lnSpc>
            </a:pPr>
            <a:r>
              <a:rPr lang="en-US" sz="6230" spc="-447" dirty="0">
                <a:solidFill>
                  <a:srgbClr val="FFDE59"/>
                </a:solidFill>
                <a:latin typeface="Amasis MT Pro Medium" panose="02040604050005020304" pitchFamily="18" charset="0"/>
                <a:cs typeface="Linotype Devanagari Bold" panose="020B0604020202020204" charset="0"/>
              </a:rPr>
              <a:t>CONGRATULATIONS TO M-DCPS WINNERS!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15234983" y="7812451"/>
            <a:ext cx="5002088" cy="4483121"/>
          </a:xfrm>
          <a:custGeom>
            <a:avLst/>
            <a:gdLst/>
            <a:ahLst/>
            <a:cxnLst/>
            <a:rect l="l" t="t" r="r" b="b"/>
            <a:pathLst>
              <a:path w="3557040" h="3187997">
                <a:moveTo>
                  <a:pt x="3557040" y="0"/>
                </a:moveTo>
                <a:lnTo>
                  <a:pt x="0" y="0"/>
                </a:lnTo>
                <a:lnTo>
                  <a:pt x="0" y="3187997"/>
                </a:lnTo>
                <a:lnTo>
                  <a:pt x="3557040" y="3187997"/>
                </a:lnTo>
                <a:lnTo>
                  <a:pt x="355704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1285921"/>
            <a:endParaRPr lang="en-US" sz="25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49005B3D-E6EF-8654-6860-68B36CFB92C3}"/>
              </a:ext>
            </a:extLst>
          </p:cNvPr>
          <p:cNvSpPr/>
          <p:nvPr/>
        </p:nvSpPr>
        <p:spPr>
          <a:xfrm flipH="1">
            <a:off x="901102" y="-1746857"/>
            <a:ext cx="5002088" cy="4483121"/>
          </a:xfrm>
          <a:custGeom>
            <a:avLst/>
            <a:gdLst/>
            <a:ahLst/>
            <a:cxnLst/>
            <a:rect l="l" t="t" r="r" b="b"/>
            <a:pathLst>
              <a:path w="3557040" h="3187997">
                <a:moveTo>
                  <a:pt x="3557040" y="0"/>
                </a:moveTo>
                <a:lnTo>
                  <a:pt x="0" y="0"/>
                </a:lnTo>
                <a:lnTo>
                  <a:pt x="0" y="3187997"/>
                </a:lnTo>
                <a:lnTo>
                  <a:pt x="3557040" y="3187997"/>
                </a:lnTo>
                <a:lnTo>
                  <a:pt x="355704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1285921"/>
            <a:endParaRPr lang="en-US" sz="25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97056D3-9058-F6B3-DA07-2A4952781F8D}"/>
              </a:ext>
            </a:extLst>
          </p:cNvPr>
          <p:cNvSpPr txBox="1"/>
          <p:nvPr/>
        </p:nvSpPr>
        <p:spPr>
          <a:xfrm>
            <a:off x="3836930" y="246078"/>
            <a:ext cx="10592872" cy="2143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85921">
              <a:lnSpc>
                <a:spcPts val="8722"/>
              </a:lnSpc>
            </a:pPr>
            <a:r>
              <a:rPr lang="en-US" sz="6230" spc="-447" dirty="0">
                <a:solidFill>
                  <a:schemeClr val="bg1"/>
                </a:solidFill>
                <a:latin typeface="Amasis MT Pro Medium" panose="02040604050005020304" pitchFamily="18" charset="0"/>
                <a:cs typeface="Linotype Devanagari Bold" panose="020B0604020202020204" charset="0"/>
              </a:rPr>
              <a:t>2023 AP CSP </a:t>
            </a:r>
          </a:p>
          <a:p>
            <a:pPr algn="ctr" defTabSz="1285921">
              <a:lnSpc>
                <a:spcPts val="8722"/>
              </a:lnSpc>
            </a:pPr>
            <a:r>
              <a:rPr lang="en-US" sz="6230" spc="-447" dirty="0">
                <a:solidFill>
                  <a:schemeClr val="bg1"/>
                </a:solidFill>
                <a:latin typeface="Amasis MT Pro Medium" panose="02040604050005020304" pitchFamily="18" charset="0"/>
                <a:cs typeface="Linotype Devanagari Bold" panose="020B0604020202020204" charset="0"/>
              </a:rPr>
              <a:t>FEMALE DIVERSITY AWARD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292</Words>
  <Application>Microsoft Office PowerPoint</Application>
  <PresentationFormat>Custom</PresentationFormat>
  <Paragraphs>140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HK Grotesk Bold</vt:lpstr>
      <vt:lpstr>HK Grotesk</vt:lpstr>
      <vt:lpstr>HK Grotesk Semi-Bold</vt:lpstr>
      <vt:lpstr>Arial</vt:lpstr>
      <vt:lpstr>HK Grotesk Light</vt:lpstr>
      <vt:lpstr>Amasis MT Pro Medium</vt:lpstr>
      <vt:lpstr>HK Grotesk Medium</vt:lpstr>
      <vt:lpstr>HK Grotesk Italics</vt:lpstr>
      <vt:lpstr>Calibri</vt:lpstr>
      <vt:lpstr>Open Sans Extra Bold</vt:lpstr>
      <vt:lpstr>Montserrat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2022-23 Federal Longitudinal Graduation Rates</dc:title>
  <dc:creator>OCANA, JOSE S</dc:creator>
  <cp:lastModifiedBy>OCANA, JOSE S</cp:lastModifiedBy>
  <cp:revision>5</cp:revision>
  <cp:lastPrinted>2024-02-05T18:28:00Z</cp:lastPrinted>
  <dcterms:created xsi:type="dcterms:W3CDTF">2006-08-16T00:00:00Z</dcterms:created>
  <dcterms:modified xsi:type="dcterms:W3CDTF">2024-02-13T14:02:33Z</dcterms:modified>
  <dc:identifier>DAF7epw2MqQ</dc:identifier>
</cp:coreProperties>
</file>