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3"/>
  </p:sldMasterIdLst>
  <p:notesMasterIdLst>
    <p:notesMasterId r:id="rId59"/>
  </p:notesMasterIdLst>
  <p:handoutMasterIdLst>
    <p:handoutMasterId r:id="rId60"/>
  </p:handoutMasterIdLst>
  <p:sldIdLst>
    <p:sldId id="584" r:id="rId4"/>
    <p:sldId id="1309" r:id="rId5"/>
    <p:sldId id="1311" r:id="rId6"/>
    <p:sldId id="667" r:id="rId7"/>
    <p:sldId id="351" r:id="rId8"/>
    <p:sldId id="526" r:id="rId9"/>
    <p:sldId id="1310" r:id="rId10"/>
    <p:sldId id="1341" r:id="rId11"/>
    <p:sldId id="1283" r:id="rId12"/>
    <p:sldId id="1284" r:id="rId13"/>
    <p:sldId id="640" r:id="rId14"/>
    <p:sldId id="1312" r:id="rId15"/>
    <p:sldId id="1313" r:id="rId16"/>
    <p:sldId id="1314" r:id="rId17"/>
    <p:sldId id="1316" r:id="rId18"/>
    <p:sldId id="1315" r:id="rId19"/>
    <p:sldId id="1317" r:id="rId20"/>
    <p:sldId id="1318" r:id="rId21"/>
    <p:sldId id="644" r:id="rId22"/>
    <p:sldId id="1319" r:id="rId23"/>
    <p:sldId id="1320" r:id="rId24"/>
    <p:sldId id="1321" r:id="rId25"/>
    <p:sldId id="1322" r:id="rId26"/>
    <p:sldId id="1323" r:id="rId27"/>
    <p:sldId id="1324" r:id="rId28"/>
    <p:sldId id="1325" r:id="rId29"/>
    <p:sldId id="1326" r:id="rId30"/>
    <p:sldId id="1289" r:id="rId31"/>
    <p:sldId id="1292" r:id="rId32"/>
    <p:sldId id="1327" r:id="rId33"/>
    <p:sldId id="592" r:id="rId34"/>
    <p:sldId id="1328" r:id="rId35"/>
    <p:sldId id="1329" r:id="rId36"/>
    <p:sldId id="1330" r:id="rId37"/>
    <p:sldId id="1331" r:id="rId38"/>
    <p:sldId id="1340" r:id="rId39"/>
    <p:sldId id="664" r:id="rId40"/>
    <p:sldId id="600" r:id="rId41"/>
    <p:sldId id="616" r:id="rId42"/>
    <p:sldId id="1332" r:id="rId43"/>
    <p:sldId id="1333" r:id="rId44"/>
    <p:sldId id="1334" r:id="rId45"/>
    <p:sldId id="1335" r:id="rId46"/>
    <p:sldId id="1336" r:id="rId47"/>
    <p:sldId id="607" r:id="rId48"/>
    <p:sldId id="1337" r:id="rId49"/>
    <p:sldId id="1338" r:id="rId50"/>
    <p:sldId id="1339" r:id="rId51"/>
    <p:sldId id="1303" r:id="rId52"/>
    <p:sldId id="1304" r:id="rId53"/>
    <p:sldId id="1305" r:id="rId54"/>
    <p:sldId id="1306" r:id="rId55"/>
    <p:sldId id="637" r:id="rId56"/>
    <p:sldId id="1291" r:id="rId57"/>
    <p:sldId id="585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1E1E7"/>
    <a:srgbClr val="6E91D9"/>
    <a:srgbClr val="000000"/>
    <a:srgbClr val="6699FF"/>
    <a:srgbClr val="336699"/>
    <a:srgbClr val="003399"/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4BF21-F52A-4420-90E9-61ACE2FF77FC}" v="1" dt="2025-04-03T16:05:58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, Ernesto F." userId="01f50262-ffd0-4ea3-8228-065a27f1353f" providerId="ADAL" clId="{1B64BF21-F52A-4420-90E9-61ACE2FF77FC}"/>
    <pc:docChg chg="undo custSel modSld">
      <pc:chgData name="Gonzalez, Ernesto F." userId="01f50262-ffd0-4ea3-8228-065a27f1353f" providerId="ADAL" clId="{1B64BF21-F52A-4420-90E9-61ACE2FF77FC}" dt="2025-04-03T16:06:45.012" v="30" actId="1076"/>
      <pc:docMkLst>
        <pc:docMk/>
      </pc:docMkLst>
      <pc:sldChg chg="addSp delSp modSp mod setBg">
        <pc:chgData name="Gonzalez, Ernesto F." userId="01f50262-ffd0-4ea3-8228-065a27f1353f" providerId="ADAL" clId="{1B64BF21-F52A-4420-90E9-61ACE2FF77FC}" dt="2025-04-03T16:06:45.012" v="30" actId="1076"/>
        <pc:sldMkLst>
          <pc:docMk/>
          <pc:sldMk cId="102951488" sldId="1309"/>
        </pc:sldMkLst>
        <pc:picChg chg="del mod">
          <ac:chgData name="Gonzalez, Ernesto F." userId="01f50262-ffd0-4ea3-8228-065a27f1353f" providerId="ADAL" clId="{1B64BF21-F52A-4420-90E9-61ACE2FF77FC}" dt="2025-04-03T16:05:48.444" v="17" actId="478"/>
          <ac:picMkLst>
            <pc:docMk/>
            <pc:sldMk cId="102951488" sldId="1309"/>
            <ac:picMk id="3" creationId="{90921548-896F-90E3-9E59-D37CB6F61B74}"/>
          </ac:picMkLst>
        </pc:picChg>
        <pc:picChg chg="add mod">
          <ac:chgData name="Gonzalez, Ernesto F." userId="01f50262-ffd0-4ea3-8228-065a27f1353f" providerId="ADAL" clId="{1B64BF21-F52A-4420-90E9-61ACE2FF77FC}" dt="2025-04-03T16:06:45.012" v="30" actId="1076"/>
          <ac:picMkLst>
            <pc:docMk/>
            <pc:sldMk cId="102951488" sldId="1309"/>
            <ac:picMk id="4" creationId="{25E7EF53-0E41-758C-B485-C0D2D915FAB7}"/>
          </ac:picMkLst>
        </pc:picChg>
      </pc:sldChg>
      <pc:sldChg chg="modSp mod">
        <pc:chgData name="Gonzalez, Ernesto F." userId="01f50262-ffd0-4ea3-8228-065a27f1353f" providerId="ADAL" clId="{1B64BF21-F52A-4420-90E9-61ACE2FF77FC}" dt="2025-04-03T14:30:11.712" v="13" actId="20577"/>
        <pc:sldMkLst>
          <pc:docMk/>
          <pc:sldMk cId="2406109620" sldId="1338"/>
        </pc:sldMkLst>
        <pc:spChg chg="mod">
          <ac:chgData name="Gonzalez, Ernesto F." userId="01f50262-ffd0-4ea3-8228-065a27f1353f" providerId="ADAL" clId="{1B64BF21-F52A-4420-90E9-61ACE2FF77FC}" dt="2025-04-03T14:30:11.712" v="13" actId="20577"/>
          <ac:spMkLst>
            <pc:docMk/>
            <pc:sldMk cId="2406109620" sldId="1338"/>
            <ac:spMk id="5" creationId="{78B77204-21D4-0941-BAB7-35C3E9A5B33D}"/>
          </ac:spMkLst>
        </pc:spChg>
      </pc:sldChg>
      <pc:sldChg chg="modSp mod">
        <pc:chgData name="Gonzalez, Ernesto F." userId="01f50262-ffd0-4ea3-8228-065a27f1353f" providerId="ADAL" clId="{1B64BF21-F52A-4420-90E9-61ACE2FF77FC}" dt="2025-04-03T14:30:46.551" v="15" actId="20577"/>
        <pc:sldMkLst>
          <pc:docMk/>
          <pc:sldMk cId="3176248799" sldId="1339"/>
        </pc:sldMkLst>
        <pc:spChg chg="mod">
          <ac:chgData name="Gonzalez, Ernesto F." userId="01f50262-ffd0-4ea3-8228-065a27f1353f" providerId="ADAL" clId="{1B64BF21-F52A-4420-90E9-61ACE2FF77FC}" dt="2025-04-03T14:30:46.551" v="15" actId="20577"/>
          <ac:spMkLst>
            <pc:docMk/>
            <pc:sldMk cId="3176248799" sldId="1339"/>
            <ac:spMk id="5" creationId="{BAFE4B78-5365-1787-CAA0-765365C9D2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98082-72F7-49AD-B25D-C714292A4E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897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60CD3-5581-4C87-8815-13EC16B53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9917" y="0"/>
            <a:ext cx="3038897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4/1/2025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BA77B-6A83-4651-BA2A-3226590DF9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94"/>
            <a:ext cx="3038897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114E4-031F-4E0D-A713-421A73BCA3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9917" y="8829994"/>
            <a:ext cx="3038897" cy="464820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2FD16C-695F-4A76-BEE8-BB60CBA22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2245D4C6-2C7E-4B05-9016-6EB6732876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897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9A399FA3-BF50-47EF-B101-26DDDD4622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9917" y="0"/>
            <a:ext cx="3038897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4/1/2025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695D2AD-8C37-454D-BC7E-9E983E32A3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61" name="Rectangle 5">
            <a:extLst>
              <a:ext uri="{FF2B5EF4-FFF2-40B4-BE49-F238E27FC236}">
                <a16:creationId xmlns:a16="http://schemas.microsoft.com/office/drawing/2014/main" id="{BF21F528-68F1-40B6-A6FE-C60319B8D8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583"/>
            <a:ext cx="5608320" cy="418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5462" name="Rectangle 6">
            <a:extLst>
              <a:ext uri="{FF2B5EF4-FFF2-40B4-BE49-F238E27FC236}">
                <a16:creationId xmlns:a16="http://schemas.microsoft.com/office/drawing/2014/main" id="{2EAB3371-3D74-4BC9-AD86-1845F2EC65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94"/>
            <a:ext cx="3038897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5463" name="Rectangle 7">
            <a:extLst>
              <a:ext uri="{FF2B5EF4-FFF2-40B4-BE49-F238E27FC236}">
                <a16:creationId xmlns:a16="http://schemas.microsoft.com/office/drawing/2014/main" id="{13842081-93F5-419A-8E32-95A168A84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917" y="8829994"/>
            <a:ext cx="3038897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BD60EE-E0DA-454A-BD1A-7BF150F22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C2E290-61AA-8889-58C6-7AE237D8AE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16356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50D2B22-A8AB-42C4-BB1E-F180E62B4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ECFDDEC-F2BB-4B29-B442-F1505A22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BB5C9-72F4-8F60-8708-C6DA6CE9D3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84208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FEBCA-0171-E9A1-9BCA-1A74E1FA5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FD46E80-6A75-05D0-87C3-900A14AC5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7869FAB-AB8C-416F-F696-C9958326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E3B04-854C-09F7-C6D9-47480A3002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4138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21B1D-4EBA-3F1A-6280-4E3871627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4FBBE41-DF78-73C8-FDA2-D38558CD7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91D601C-3425-B6A8-33D1-485085BEA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B9328-95D0-2CBC-BF26-D83D090128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45295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0CFC9A-439C-A5AA-9B38-3CD647C955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617731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50D2B22-A8AB-42C4-BB1E-F180E62B4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ECFDDEC-F2BB-4B29-B442-F1505A22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F831E-6718-54BC-1960-D27C6A770B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511648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C785E9-93E8-FCA2-DE72-487692AA74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642763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2F851C-2A7A-4387-3700-6FECBF79F8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482226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7355840-6902-42E3-98B2-21A3D93BC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A4ED792-0BDC-4E0D-AA44-7D2034BBD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F4F55A-CDB5-46C7-B44C-6C89A8F22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45E7D-2A9E-8BA0-7409-B56A12C256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426902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21C27-D756-C9EF-96BF-1561B7DD48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183142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786A3F-D9B2-BF09-6C6E-34A969FDEC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58225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92390-424B-5EFE-EA74-F51D172B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EDE48-FBFD-62BB-235D-4D22EC4DA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1863F-C90E-8AD7-BDAA-57E59CBA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B01A8-4383-37C4-E361-E3A97C235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BF6243-3B9F-087D-568A-FB56DBCFDC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299382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D5D06B-14F2-8A0F-8B77-2263C031B0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60462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EBB4CC-37CC-00E9-D4C0-2C0CD0DB57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947721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9BAD01-C4C5-83D6-2B70-3C8A5468A5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57131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8F05EF-0BE4-5E0D-FEC4-A7E05B4DEF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249254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60D6B6-FCCF-1129-9C8F-3635D2BAC0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499741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A73399-3486-CFF8-F38E-7BD6F27FBA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119173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7C504C0-7A6F-4D7C-9259-1C1536DF1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A3EC8-C903-47AD-A8B4-0FFB19633E33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C67E57F-1BC9-453D-B6B1-2CD1C84B4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8F70907-7952-4F4B-A6B6-C63C3F020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B35D9-F9FA-C299-D566-51EE7603BA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494681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AA815-F409-7671-872A-460D3CCC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9D6A883-2D2E-4E07-6524-678A1B59E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58355-DF05-491A-A743-8C3E5929D7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9B7F0C1-901A-02B2-DE47-46C134C44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9A0454E-B31A-3FB5-8488-3594CA646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D9FEF-89B4-9BED-F7A1-8BC0894A7E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858922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7355840-6902-42E3-98B2-21A3D93BC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A4ED792-0BDC-4E0D-AA44-7D2034BBD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F4F55A-CDB5-46C7-B44C-6C89A8F22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913F4-B884-B445-087C-FB8944C39A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A938FD0-953C-44C9-BF76-D551033EF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CDD5D9-14BC-454D-95BA-D4CDEB7D09E6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542962C-2399-4FE8-B805-E67AB5126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12CF7DC-A32B-4D24-8FF1-B70F41166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39011-3B5D-09BF-97F8-02251116D6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98287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80D8E-559C-445D-8117-80D8A29E6A8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56535B-E216-FF8A-F640-5BBC2D8EA8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101163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50D2B22-A8AB-42C4-BB1E-F180E62B4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ECFDDEC-F2BB-4B29-B442-F1505A22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61FA1-857D-9006-8B04-F3BB31F1C0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842081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7355840-6902-42E3-98B2-21A3D93BC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A4ED792-0BDC-4E0D-AA44-7D2034BBD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F4F55A-CDB5-46C7-B44C-6C89A8F22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E5396-6F89-A932-C9A7-F0DC1F3199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4269021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97C0F4-A2B7-25A6-03A7-A90C3175BED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5302228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4310EA-9399-6C3D-5681-E82602D911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167748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F5074-1DD3-60E7-8A87-98749C35A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574F6F0-5EF3-6C1F-4C01-9296423C9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A3EC8-C903-47AD-A8B4-0FFB19633E33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D01D176-FE7D-C0F3-92D9-00B235EB1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3811F6D-0664-3DB7-5E0B-8197A0CCE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2B86C-0279-1DF1-99B8-660646A82B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553139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3214780-4F65-4808-9528-56E1FDE83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58355-DF05-491A-A743-8C3E5929D7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29C7536-1052-470E-9892-135CBF816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558D71C-14FA-4580-9EFE-7F24A6948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9DBF1-7493-8410-2421-8F416A5EA7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3214780-4F65-4808-9528-56E1FDE83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58355-DF05-491A-A743-8C3E5929D7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29C7536-1052-470E-9892-135CBF816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558D71C-14FA-4580-9EFE-7F24A6948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E1862-394B-A0D1-D872-1B7253FEF7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65484-5732-2BBF-3762-5B14F6E8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355AD31-AD1F-D340-842D-AEC7F8CDF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FBF3532-4585-42CE-D6CE-2E19814DB7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DD4C618-C237-BE3A-5215-DC914F2A3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03033-A678-823F-6682-AEE21B15E7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172553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2EEC0-9569-523A-F7DD-2FCA212E3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06A1E55-64DA-E14A-FDEE-D405E60D6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E8554EF-9444-00BE-1ED4-2B509BE7D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37841B9-E325-3877-09F1-1421DC888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800" kern="100">
              <a:latin typeface="Aptos"/>
              <a:ea typeface="DengXian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D1366-0A35-A5F9-AA79-E444EBE476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172822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87DD9-BC9C-1DFD-692C-EBD753972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1091505-FD38-1ED5-2169-0A779AC39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CDD5D9-14BC-454D-95BA-D4CDEB7D09E6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8433397-DD06-CBE8-0B4D-18223B756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4AB2B5D-965E-E0E0-BDCA-2C5B76165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99875-0F86-AA64-EC31-8885BE7992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402629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25CB5D0-4530-48C0-9532-19008A303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6240AC-23A9-4066-8C15-F3A46174F9A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A72474E-4312-43D3-86A1-DEB727E4C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109322F-C4A4-4121-974B-74B92F4EF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F7F62-68AF-3E3D-D4D5-4CA05D3E2B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50D2B22-A8AB-42C4-BB1E-F180E62B4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ECFDDEC-F2BB-4B29-B442-F1505A22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47693-0E5C-7C9F-49BD-63C4F17127A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8420814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C24D3-94C6-7FBD-A46F-879C20210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9CAA71E-3631-FABF-98B7-B66F43844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A745F6E-942C-AC6C-3410-BB25E73B4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5C7F5-B315-763D-2B72-E225CEBA91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4830558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50D2B22-A8AB-42C4-BB1E-F180E62B4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ECFDDEC-F2BB-4B29-B442-F1505A22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B330C-FD09-F440-23B0-3B6776A75E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5116489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50D2B22-A8AB-42C4-BB1E-F180E62B4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5025" cy="3484563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ECFDDEC-F2BB-4B29-B442-F1505A22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B330C-FD09-F440-23B0-3B6776A75E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5116489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7355840-6902-42E3-98B2-21A3D93BC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A4ED792-0BDC-4E0D-AA44-7D2034BBD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F4F55A-CDB5-46C7-B44C-6C89A8F22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z="2000">
              <a:latin typeface="Aptos"/>
              <a:ea typeface="DengXian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7687C-A3E5-46C6-C58D-5BE6EA6E40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4269021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54185-53B8-5EC1-AB2A-20870039C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0CF0E76-4675-C744-7639-ED3C6F78C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47C104E-1F74-A2E7-9588-5C5ABE8A7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0750C91-7080-4896-2A1D-BB5DF8BD3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F8503-E9D8-36ED-0938-0F8ACF5F6F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3814660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E12DE-20A6-96B0-58E4-C72FBC5CF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9D3EDDD-86E4-0ADB-C294-02FEEBC62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C86609D-852C-6397-E58C-451CB14D1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435A204-440A-F1E0-0ED7-E059C1171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3988B-3658-0C1B-C470-B654D4497F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5802583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33E19D-4AA0-C92E-038C-E9B44F9FA7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4144566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40145D-6DCD-06F5-26E7-BB90B5C1D0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31266935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68710E-4826-953B-054F-5E6A310ECD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49687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9211763-1D74-4614-80EC-0F8CF167C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5E55F-BDBA-4B2C-A87F-3DF18B4DFBF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74B3452-5D58-43A2-A6AB-B4DEECD7E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81DC213-E681-492D-8589-EA70C0EF5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C7E1D-4C03-1B4F-14E5-3AB01F7486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066819-3B2E-3016-6337-EC4955DCD2E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3082956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7C504C0-7A6F-4D7C-9259-1C1536DF1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A3EC8-C903-47AD-A8B4-0FFB19633E33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C67E57F-1BC9-453D-B6B1-2CD1C84B4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8F70907-7952-4F4B-A6B6-C63C3F020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FC213-047D-3063-36AF-E794D381A7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9209082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D60EE-E0DA-454A-BD1A-7BF150F22445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B537E2-608B-EE8B-A5C1-D1CE098EBC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20925482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025074C-96EB-474C-AE2B-40C679380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668">
              <a:defRPr/>
            </a:pPr>
            <a:fld id="{5A343C35-2FAB-40AB-B863-D5BE4DD263B3}" type="slidenum">
              <a:rPr lang="en-US" altLang="en-US">
                <a:solidFill>
                  <a:srgbClr val="000000"/>
                </a:solidFill>
              </a:rPr>
              <a:pPr defTabSz="913668">
                <a:defRPr/>
              </a:pPr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F69FE94-056E-4C4C-856A-B00437BE4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572199E-03D4-4662-99DB-76517F36B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A98B3-F529-04BB-5C59-6BEF685B38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EF70-7F22-D1F3-40F9-81AE5E08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9AA0255-34D6-802E-A133-534F544BA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A3EC8-C903-47AD-A8B4-0FFB19633E3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8421BB9-46E5-F351-86AC-B3F810D3D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F4BD70C-B192-E60D-7CD4-5720E8CCB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8F9B9-6160-4E83-DE38-DEF786A400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92765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3214780-4F65-4808-9528-56E1FDE83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58355-DF05-491A-A743-8C3E5929D7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29C7536-1052-470E-9892-135CBF816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558D71C-14FA-4580-9EFE-7F24A6948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2B7B5-9E50-5BD4-747F-E0C4284ED8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7355840-6902-42E3-98B2-21A3D93BC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053B2-F133-4D25-81D2-78F7F4043F0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A4ED792-0BDC-4E0D-AA44-7D2034BBD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F4F55A-CDB5-46C7-B44C-6C89A8F22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72B55-97F7-9DFB-979B-91E078E160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A938FD0-953C-44C9-BF76-D551033EF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CDD5D9-14BC-454D-95BA-D4CDEB7D09E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542962C-2399-4FE8-B805-E67AB5126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12CF7DC-A32B-4D24-8FF1-B70F41166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C7C6A-C7E4-9EE1-E1BA-D773B05507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98287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0E3F5-C872-4BFA-9C80-D9D07E15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4C2BC-FDF7-4264-9775-F338E4A0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5290-8741-4975-A8F4-71D0B7C7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ED9B-EB1D-4B69-9794-C359CE50E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8869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AB2660-6F1F-45E7-8247-29F021DC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1DB696-0810-4C4F-A215-D8333067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0CD12D-CB78-40DA-AACB-2F003F75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D347-5AB2-4E81-B870-3901642FC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586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D8EABA-4CF9-4246-A813-6E93826F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AC2BC8-588A-4C9D-9045-38F0C96F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9F278D-F52C-4240-BA39-8AB83E5A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B891-34CE-451E-9304-73F5BAE51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1600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1B478B-F643-4A31-B77C-189F48CF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BB3D28-15E0-40C5-BB6B-3FA8AC88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34DF9-6BDD-4959-B28C-6BEA46E7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6670-C2AE-4F83-8745-900EC2E2C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7947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2D794B-9FD7-47AD-9ACF-B4D544E9961F}"/>
              </a:ext>
            </a:extLst>
          </p:cNvPr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76777-8E28-42C4-A993-EA8D6CD6C909}"/>
              </a:ext>
            </a:extLst>
          </p:cNvPr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7D7C019-AE63-4307-B5D0-C528C47E7F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3D7D08A-F404-4559-881D-6BA1102057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01DD452-0977-42E1-B133-10D7AB912A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23E-4D4E-4859-81BC-D3474DE15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1541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E1BC21-6124-40C9-89AC-CA760A99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9739D7-D1E4-4BBA-9BAB-4DFE4C74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9343DB-438D-4CD0-ACFF-50A5139D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CF1E-EA2D-44BA-86DD-6D0DDDFA8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95715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41F6DE-49F9-40DF-80FB-4B948F13C4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921A4CF-97EA-46CD-8E0D-975B450608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F6BA801-90D7-46C8-9366-B9BD97D0C6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AA95-9EF7-4A02-83ED-3912EAA00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657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7F4B7EF-9E52-476B-9972-A93CA46303C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6CF19FD-5A17-4F0A-8A96-379BAB40A78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157E446-65B4-4428-B241-429435C695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1520-83F4-4359-A01D-DF587D34E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11740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8CEE-9035-42D1-AC28-A8FFA7B7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F0799-C024-43A0-A557-63649201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D8DB8-2D93-44C8-92A2-EFDDCAE6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4A1B-448A-42A6-9E17-F57224999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52929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50558-B50B-4BB8-A24E-4708FD8E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8AED4-8019-4F2A-91B8-1EC1E2E7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ACB5B-868C-488B-9917-D07ECCBB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986F-05F3-430F-9CE6-C797E5239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0671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9292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33084F-31B9-4A7A-C3DA-B2FE6C417AF0}"/>
              </a:ext>
            </a:extLst>
          </p:cNvPr>
          <p:cNvSpPr/>
          <p:nvPr userDrawn="1"/>
        </p:nvSpPr>
        <p:spPr>
          <a:xfrm>
            <a:off x="609600" y="2286000"/>
            <a:ext cx="8534400" cy="2209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D306A-31EE-E367-A727-B2846660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C97E4-8C6C-1084-9D79-DAC21C5C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232F1-9A8A-D696-9AA0-C9B28429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BD2E8-3B13-61C4-ED6A-21456786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81511-0CBF-4B2F-B987-01B5EB79A2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071476-52B8-60FA-F14B-1730CFD7F4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2286000"/>
            <a:ext cx="241935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School 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57FC9D-7B67-6DB9-B5BF-3A3BF85A3A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8950" y="2286000"/>
            <a:ext cx="611505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School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568BAE-7E59-2D54-719E-1FA9FAEC2650}"/>
              </a:ext>
            </a:extLst>
          </p:cNvPr>
          <p:cNvSpPr txBox="1">
            <a:spLocks/>
          </p:cNvSpPr>
          <p:nvPr userDrawn="1"/>
        </p:nvSpPr>
        <p:spPr>
          <a:xfrm>
            <a:off x="609600" y="4495801"/>
            <a:ext cx="78867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06A6F4-FFBB-0550-2CAA-BEBD32932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410200"/>
            <a:ext cx="34671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342900" indent="0" algn="ctr">
              <a:buFontTx/>
              <a:buNone/>
              <a:defRPr/>
            </a:lvl2pPr>
            <a:lvl3pPr marL="685800" indent="0" algn="ctr">
              <a:buFontTx/>
              <a:buNone/>
              <a:defRPr/>
            </a:lvl3pPr>
            <a:lvl4pPr marL="1028700" indent="0" algn="ctr">
              <a:buFontTx/>
              <a:buNone/>
              <a:defRPr/>
            </a:lvl4pPr>
            <a:lvl5pPr marL="13716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E4F386A-A51D-AE10-4976-CA30F5E507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8702" y="5403851"/>
            <a:ext cx="34671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342900" indent="0" algn="ctr">
              <a:buFontTx/>
              <a:buNone/>
              <a:defRPr/>
            </a:lvl2pPr>
            <a:lvl3pPr marL="685800" indent="0" algn="ctr">
              <a:buFontTx/>
              <a:buNone/>
              <a:defRPr/>
            </a:lvl3pPr>
            <a:lvl4pPr marL="1028700" indent="0" algn="ctr">
              <a:buFontTx/>
              <a:buNone/>
              <a:defRPr/>
            </a:lvl4pPr>
            <a:lvl5pPr marL="13716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2245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BD4623-2CF2-46E4-BDCE-2BAFE55D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BAACB-5A1D-4EF6-BB5C-EB22652B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695B7E-7300-401A-857A-3C8F2132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7418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5625-532D-4C84-8BF0-D225C45B3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22967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5B610-1A61-45E8-AFBB-4A682A3F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B0848-388B-4558-A30D-E9AECC3A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5B2A-DF69-4249-B277-AF6EE1A4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49EE-F2ED-47EC-AD0F-9CAA517CF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6259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9791-3BD6-48CE-B22B-8270202D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62297-BA48-46B9-9683-3B0255BC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88134-2A5D-476A-9031-58DBD029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D7F4-449F-424C-AE8C-C4DA28D4C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6665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6ACF2-6DE9-4C4C-9E65-ED2FCD09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76B522-8657-471C-985C-09224754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E6A2E2-602C-44BF-BCE9-BF7DC029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CBC5-9B2A-4590-9CA8-0164ED84F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2107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205F79-FEDC-42E6-AD8A-80A4E05B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6C7A18-E739-4B43-B486-B2D10CC7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49ED73-CB32-4136-8ECA-64F7B16A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BA98-E270-4C2B-A893-6C09DBC8C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4137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3C9408-38EB-4B6D-9B13-5BE4F4ED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FBF256-7465-41AD-AEF2-C4AE9C12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E680B0-F29B-4259-B9F3-EE9481A0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7D74-1ED3-454F-828F-4D678DE57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69133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E31828-AAAE-43E7-B7D7-FA097934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F559B8-3D16-436B-9C58-8133C349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C49C86-EEEF-45BB-8BC6-DFA5CA5B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EDC6-B61F-4B74-9905-F14C31E71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45304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019942-E3F9-401A-90CA-1A1E787F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62D07C-39AB-4621-8701-478F75F7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C23EF-AA53-4C8A-8721-DD61CF99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EBD6-CC1D-4315-BF64-693235051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8964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8538D-DEA0-4923-8672-65E276E1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A2516-5307-49F7-B6F5-D7B3BE868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D976-4E96-48B5-A384-A7B29DD32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B76F-3159-47C3-9BD0-DCDE8122C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1DE50-804E-49E7-A2D9-E47DC29D8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3F581511-0CBF-4B2F-B987-01B5EB79A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46" r:id="rId1"/>
    <p:sldLayoutId id="2147485265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  <p:sldLayoutId id="2147485256" r:id="rId12"/>
    <p:sldLayoutId id="2147485263" r:id="rId13"/>
    <p:sldLayoutId id="2147485257" r:id="rId14"/>
    <p:sldLayoutId id="2147485258" r:id="rId15"/>
    <p:sldLayoutId id="2147485259" r:id="rId16"/>
    <p:sldLayoutId id="2147485260" r:id="rId17"/>
    <p:sldLayoutId id="2147485261" r:id="rId18"/>
    <p:sldLayoutId id="2147485264" r:id="rId19"/>
    <p:sldLayoutId id="2147485262" r:id="rId20"/>
  </p:sldLayoutIdLst>
  <p:transition spd="slow">
    <p:fade/>
  </p:transition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3">
            <a:extLst>
              <a:ext uri="{FF2B5EF4-FFF2-40B4-BE49-F238E27FC236}">
                <a16:creationId xmlns:a16="http://schemas.microsoft.com/office/drawing/2014/main" id="{1A69EADC-5A66-44AB-A1AE-3FB2A688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SCHOOL BOARD CONFERENCE SESSION </a:t>
            </a:r>
          </a:p>
          <a:p>
            <a:pPr algn="ctr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 ZONE RECOMMENDATIONS</a:t>
            </a:r>
          </a:p>
          <a:p>
            <a:pPr algn="ctr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2025-2026</a:t>
            </a:r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23D94A4E-54D2-4F95-9502-BAF4DE61A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1367"/>
            <a:ext cx="91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APRIL 16, 2025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28000D0-5B6B-4F44-BFE8-091D47FC6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33" y="3358436"/>
            <a:ext cx="2228178" cy="22281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4BD89AD3-F386-498D-A9BF-1B05A529DD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9130" y="18255"/>
            <a:ext cx="788670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527958-8520-46EE-A0AD-02018E5E92C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59130" y="1240988"/>
            <a:ext cx="8200900" cy="5122372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/>
                <a:cs typeface="Arial"/>
              </a:rPr>
              <a:t>Proposed recommendations for Poinciana Park Elementary School, Charles Drew K-8 Center, Liberty City Elementary School, and Lillie C. Evans K-8 Center.</a:t>
            </a:r>
          </a:p>
          <a:p>
            <a:pPr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/>
                <a:cs typeface="Arial"/>
              </a:rPr>
              <a:t>Consider a plan to repurpose Poinciana Park Elementary 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Combine a portion of the current boundary of Poinciana Park Elementary School (Area A) to be combined with the current boundary of Lillie C. Evans K-8 Center.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Combine a portion of the current boundary of Poinciana Park Elementary School (Area B) to be combined with the current boundary of Liberty City Elementary School.</a:t>
            </a:r>
          </a:p>
          <a:p>
            <a:pPr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/>
                <a:cs typeface="Arial"/>
              </a:rPr>
              <a:t>Combine a portion of the current boundary of Poinciana Park Elementary School (Area C) to be combined with the current boundary of Charles Drew K-8 Center.</a:t>
            </a:r>
          </a:p>
          <a:p>
            <a:pPr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/>
                <a:cs typeface="Arial"/>
              </a:rPr>
              <a:t>Brownsville will remain as the traditional Middle School.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altLang="en-US" sz="20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DB8A2CB0-97A9-4A3E-AD43-68F4355E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8043B-0313-4678-AEA7-DF3812DE40A5}" type="slidenum">
              <a:rPr lang="en-US" altLang="en-US" sz="1000" dirty="0" smtClean="0">
                <a:latin typeface="Century Gothic"/>
              </a:rPr>
              <a:pPr/>
              <a:t>10</a:t>
            </a:fld>
            <a:endParaRPr lang="en-US" altLang="en-US" sz="10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628865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0A4721FC-5221-3152-1492-88099F9C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0" y="1291345"/>
            <a:ext cx="6487146" cy="4313338"/>
          </a:xfrm>
          <a:prstGeom prst="rect">
            <a:avLst/>
          </a:prstGeom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3C511548-644B-4D90-A5BC-3DCDF5A9A0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46038"/>
            <a:ext cx="8510588" cy="1325562"/>
          </a:xfrm>
        </p:spPr>
        <p:txBody>
          <a:bodyPr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26627" name="Slide Number Placeholder 6">
            <a:extLst>
              <a:ext uri="{FF2B5EF4-FFF2-40B4-BE49-F238E27FC236}">
                <a16:creationId xmlns:a16="http://schemas.microsoft.com/office/drawing/2014/main" id="{754798CD-E350-4872-A85C-AD599BC9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E63B3-1AA0-408B-B333-D837C9590AD3}" type="slidenum">
              <a:rPr lang="en-US" altLang="en-US" sz="1000" dirty="0" smtClean="0">
                <a:latin typeface="Century Gothic"/>
              </a:rPr>
              <a:pPr/>
              <a:t>11</a:t>
            </a:fld>
            <a:endParaRPr lang="en-US" altLang="en-US" sz="1000">
              <a:latin typeface="Century Gothic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7647614-589B-4DEB-9B02-78121549504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 bwMode="auto">
          <a:xfrm>
            <a:off x="411163" y="1676400"/>
            <a:ext cx="8510587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alt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00186A-E6A5-3006-9684-9D6222D2006E}"/>
              </a:ext>
            </a:extLst>
          </p:cNvPr>
          <p:cNvGraphicFramePr>
            <a:graphicFrameLocks noGrp="1"/>
          </p:cNvGraphicFramePr>
          <p:nvPr/>
        </p:nvGraphicFramePr>
        <p:xfrm>
          <a:off x="6241017" y="1052034"/>
          <a:ext cx="2868686" cy="534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522">
                  <a:extLst>
                    <a:ext uri="{9D8B030D-6E8A-4147-A177-3AD203B41FA5}">
                      <a16:colId xmlns:a16="http://schemas.microsoft.com/office/drawing/2014/main" val="1928296557"/>
                    </a:ext>
                  </a:extLst>
                </a:gridCol>
                <a:gridCol w="2323164">
                  <a:extLst>
                    <a:ext uri="{9D8B030D-6E8A-4147-A177-3AD203B41FA5}">
                      <a16:colId xmlns:a16="http://schemas.microsoft.com/office/drawing/2014/main" val="546276137"/>
                    </a:ext>
                  </a:extLst>
                </a:gridCol>
              </a:tblGrid>
              <a:tr h="9830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Areas A, B, and C represent the current boundary assigned to Poinciana Elementary School.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64466"/>
                  </a:ext>
                </a:extLst>
              </a:tr>
              <a:tr h="14446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Proposed new boundary for Lillie C. Evans K-8 Center, currently assigned to Poinciana Park Elementary with Brownsville Middle School remaining as the traditional Middle School.</a:t>
                      </a:r>
                    </a:p>
                  </a:txBody>
                  <a:tcPr>
                    <a:solidFill>
                      <a:srgbClr val="A2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04706"/>
                  </a:ext>
                </a:extLst>
              </a:tr>
              <a:tr h="14702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Proposed new boundary for Liberty City Elementary School, currently assigned to Poinciana Park Elementary with Brownsville Middle School remaining as the traditional Middle School.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07879"/>
                  </a:ext>
                </a:extLst>
              </a:tr>
              <a:tr h="14446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Proposed new boundary for Charles Drew K-8 Center, currently assigned to Poinciana Park Elementary with Brownsville Middle School remaining as the traditional Middle School.</a:t>
                      </a:r>
                    </a:p>
                  </a:txBody>
                  <a:tcPr>
                    <a:solidFill>
                      <a:srgbClr val="A2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78581"/>
                  </a:ext>
                </a:extLst>
              </a:tr>
            </a:tbl>
          </a:graphicData>
        </a:graphic>
      </p:graphicFrame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094EE2-E70D-CF29-D587-DCEE76C14F43}"/>
              </a:ext>
            </a:extLst>
          </p:cNvPr>
          <p:cNvSpPr/>
          <p:nvPr/>
        </p:nvSpPr>
        <p:spPr>
          <a:xfrm>
            <a:off x="6279598" y="1209840"/>
            <a:ext cx="447709" cy="7915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A</a:t>
            </a:r>
            <a:endParaRPr lang="en-US"/>
          </a:p>
          <a:p>
            <a:pPr algn="ctr"/>
            <a:r>
              <a:rPr lang="en-US" b="1"/>
              <a:t>B</a:t>
            </a:r>
            <a:endParaRPr lang="en-US"/>
          </a:p>
          <a:p>
            <a:pPr algn="ctr"/>
            <a:r>
              <a:rPr lang="en-US" b="1"/>
              <a:t>C</a:t>
            </a:r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C9ADDD-1DC4-D753-AE3A-5ED36C89EBFF}"/>
              </a:ext>
            </a:extLst>
          </p:cNvPr>
          <p:cNvSpPr/>
          <p:nvPr/>
        </p:nvSpPr>
        <p:spPr>
          <a:xfrm>
            <a:off x="6295419" y="2675893"/>
            <a:ext cx="455619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A</a:t>
            </a:r>
          </a:p>
          <a:p>
            <a:pPr algn="ctr"/>
            <a:r>
              <a:rPr lang="en-US" b="1"/>
              <a:t>D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69D21D-91A2-ECD7-E93B-EB7D91EA34AF}"/>
              </a:ext>
            </a:extLst>
          </p:cNvPr>
          <p:cNvSpPr/>
          <p:nvPr/>
        </p:nvSpPr>
        <p:spPr>
          <a:xfrm>
            <a:off x="6279599" y="3961900"/>
            <a:ext cx="471439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B</a:t>
            </a:r>
          </a:p>
          <a:p>
            <a:pPr algn="ctr"/>
            <a:r>
              <a:rPr lang="en-US" b="1"/>
              <a:t>E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895809-E304-EFB2-A077-06E7E1E01B35}"/>
              </a:ext>
            </a:extLst>
          </p:cNvPr>
          <p:cNvSpPr/>
          <p:nvPr/>
        </p:nvSpPr>
        <p:spPr>
          <a:xfrm>
            <a:off x="6295419" y="5600700"/>
            <a:ext cx="48726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C</a:t>
            </a:r>
          </a:p>
          <a:p>
            <a:pPr algn="ctr"/>
            <a:r>
              <a:rPr lang="en-US" b="1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9262932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1CD71E3-EC39-4B6F-ACB2-F6CF23EC7A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84632" y="526254"/>
            <a:ext cx="865936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altLang="en-US" sz="4400" b="1">
                <a:latin typeface="Arial"/>
                <a:cs typeface="Arial"/>
              </a:rPr>
              <a:t>C</a:t>
            </a:r>
            <a:r>
              <a:rPr lang="en-US" altLang="en-US" sz="4400" b="1">
                <a:solidFill>
                  <a:schemeClr val="tx1"/>
                </a:solidFill>
                <a:latin typeface="Arial"/>
                <a:cs typeface="Arial"/>
              </a:rPr>
              <a:t>urrent boundary for 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altLang="en-US" sz="4400" b="1">
                <a:solidFill>
                  <a:schemeClr val="tx1"/>
                </a:solidFill>
                <a:latin typeface="Arial"/>
                <a:cs typeface="Arial"/>
              </a:rPr>
              <a:t>Poinciana Park Elementary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33B5D8-0353-4B73-B197-AA87B00071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62000" y="1416058"/>
            <a:ext cx="7966075" cy="580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Begin at NW 27</a:t>
            </a:r>
            <a:r>
              <a:rPr lang="en-US" altLang="en-US" sz="1800" baseline="3000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Avenue and NW 71</a:t>
            </a:r>
            <a:r>
              <a:rPr lang="en-US" altLang="en-US" sz="1800" baseline="30000">
                <a:solidFill>
                  <a:schemeClr val="tx1"/>
                </a:solidFill>
                <a:latin typeface="Arial"/>
                <a:cs typeface="Arial"/>
              </a:rPr>
              <a:t>st</a:t>
            </a: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Street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           East to NW 21</a:t>
            </a:r>
            <a:r>
              <a:rPr lang="en-US" altLang="en-US" sz="1800" baseline="30000">
                <a:solidFill>
                  <a:schemeClr val="tx1"/>
                </a:solidFill>
                <a:latin typeface="Arial"/>
                <a:cs typeface="Arial"/>
              </a:rPr>
              <a:t>st</a:t>
            </a: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Avenue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           South to NW 69</a:t>
            </a:r>
            <a:r>
              <a:rPr lang="en-US" altLang="en-US" sz="1800" baseline="3000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Street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           East to NW 20</a:t>
            </a:r>
            <a:r>
              <a:rPr lang="en-US" altLang="en-US" sz="1800" baseline="3000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Avenue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           South to NW 62</a:t>
            </a:r>
            <a:r>
              <a:rPr lang="en-US" altLang="en-US" sz="1800" baseline="30000">
                <a:solidFill>
                  <a:schemeClr val="tx1"/>
                </a:solidFill>
                <a:latin typeface="Arial"/>
                <a:cs typeface="Arial"/>
              </a:rPr>
              <a:t>nd</a:t>
            </a: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Street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           West to NW 27</a:t>
            </a:r>
            <a:r>
              <a:rPr lang="en-US" altLang="en-US" sz="1800" baseline="3000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Avenue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           North to NW 71</a:t>
            </a:r>
            <a:r>
              <a:rPr lang="en-US" altLang="en-US" sz="1800" baseline="30000">
                <a:solidFill>
                  <a:schemeClr val="tx1"/>
                </a:solidFill>
                <a:latin typeface="Arial"/>
                <a:cs typeface="Arial"/>
              </a:rPr>
              <a:t>st</a:t>
            </a: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Street</a:t>
            </a:r>
          </a:p>
          <a:p>
            <a:pPr marL="342900" lvl="1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Arial"/>
                <a:cs typeface="Arial"/>
              </a:rPr>
              <a:t> point of beginning.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3766D-313D-8D08-599F-FAFABD9B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9EE-F2ED-47EC-AD0F-9CAA517CF942}" type="slidenum">
              <a:rPr lang="en-US" alt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14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5D963-C021-425D-CCF1-D3756A95A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784FC3-AA14-8FEF-F70C-FE7092A134B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84632" y="526254"/>
            <a:ext cx="865936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altLang="en-US" sz="4400" b="1" dirty="0">
                <a:latin typeface="Arial"/>
                <a:cs typeface="Arial"/>
              </a:rPr>
              <a:t>C</a:t>
            </a:r>
            <a:r>
              <a:rPr lang="en-US" altLang="en-US" sz="4400" b="1" dirty="0">
                <a:solidFill>
                  <a:schemeClr val="tx1"/>
                </a:solidFill>
                <a:latin typeface="Arial"/>
                <a:cs typeface="Arial"/>
              </a:rPr>
              <a:t>urrent boundary for 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Arial"/>
                <a:cs typeface="Arial"/>
              </a:rPr>
              <a:t>Charles R. Drew K-8 Center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7AE8D-D6F8-BF37-B61E-8F67D532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9EE-F2ED-47EC-AD0F-9CAA517CF942}" type="slidenum">
              <a:rPr lang="en-US" alt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2BAF71-24BA-B5E2-FCC4-4C1139C9A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788" y="2097581"/>
            <a:ext cx="7675562" cy="3807425"/>
          </a:xfrm>
        </p:spPr>
      </p:pic>
    </p:spTree>
    <p:extLst>
      <p:ext uri="{BB962C8B-B14F-4D97-AF65-F5344CB8AC3E}">
        <p14:creationId xmlns:p14="http://schemas.microsoft.com/office/powerpoint/2010/main" val="36742035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A9CB5-732F-2D4D-7CF1-4E45D25F4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B2D9596-150D-BCFA-ED13-036C936AA61E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15353" y="540109"/>
            <a:ext cx="865936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4400" b="1" dirty="0">
                <a:latin typeface="Arial"/>
                <a:cs typeface="Arial"/>
              </a:rPr>
              <a:t>C</a:t>
            </a:r>
            <a:r>
              <a:rPr lang="en-US" altLang="en-US" sz="4400" b="1" dirty="0">
                <a:solidFill>
                  <a:schemeClr val="tx1"/>
                </a:solidFill>
                <a:latin typeface="Arial"/>
                <a:cs typeface="Arial"/>
              </a:rPr>
              <a:t>urrent boundary for </a:t>
            </a: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Arial"/>
                <a:cs typeface="Arial"/>
              </a:rPr>
              <a:t>Liberty City Elementary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A71EE-9E39-AA84-2A46-E78AE831C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874520"/>
            <a:ext cx="7966075" cy="458113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25BD0-8811-7B82-EBE2-73960E1C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9EE-F2ED-47EC-AD0F-9CAA517CF942}" type="slidenum">
              <a:rPr lang="en-US" alt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506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3A3D-A9D2-B550-ED0A-A6A85E91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 C</a:t>
            </a:r>
            <a:r>
              <a:rPr lang="en-US" sz="4400" b="1">
                <a:solidFill>
                  <a:schemeClr val="tx1"/>
                </a:solidFill>
                <a:latin typeface="Arial"/>
                <a:cs typeface="Arial"/>
              </a:rPr>
              <a:t>urrent boundary for </a:t>
            </a:r>
            <a:br>
              <a:rPr lang="en-US" sz="4400" b="1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4400" b="1">
                <a:solidFill>
                  <a:schemeClr val="tx1"/>
                </a:solidFill>
                <a:latin typeface="Arial"/>
                <a:cs typeface="Arial"/>
              </a:rPr>
              <a:t>Lillie C. Evans K- 8 Center</a:t>
            </a:r>
            <a:br>
              <a:rPr lang="en-US" sz="4400" b="1">
                <a:solidFill>
                  <a:schemeClr val="tx1"/>
                </a:solidFill>
                <a:latin typeface="Arial"/>
                <a:cs typeface="Arial"/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58515-4E53-B913-8C00-5CA13778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Begin at NW 79th Street and NW 27th Avenue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East to NW 17th Avenue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       South to Florida East Coast Railroad (between NW 72nd Street 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and NW  73rd Street)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West to NW 22nd Avenue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South to NW 71st Street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West to NW 27th Avenue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North to NW 79th Street,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Point of beginning.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                 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5E2B4-5D02-AA6E-9EA7-2EFEB79A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9EE-F2ED-47EC-AD0F-9CAA517CF942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84909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1CD71E3-EC39-4B6F-ACB2-F6CF23EC7A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57784" y="514136"/>
            <a:ext cx="78519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en-US" sz="4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Arial"/>
                <a:cs typeface="Arial"/>
              </a:rPr>
              <a:t>Proposed boundary</a:t>
            </a:r>
            <a:r>
              <a:rPr lang="en-US" altLang="en-US" sz="4400" b="1" dirty="0">
                <a:latin typeface="Arial"/>
                <a:cs typeface="Arial"/>
              </a:rPr>
              <a:t> </a:t>
            </a:r>
            <a:r>
              <a:rPr lang="en-US" altLang="en-US" sz="4400" b="1" dirty="0">
                <a:solidFill>
                  <a:schemeClr val="tx1"/>
                </a:solidFill>
                <a:latin typeface="Arial"/>
                <a:cs typeface="Arial"/>
              </a:rPr>
              <a:t>for Charles Drew K-8 Center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33B5D8-0353-4B73-B197-AA87B00071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62000" y="1400237"/>
            <a:ext cx="7966075" cy="580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/>
                <a:cs typeface="Arial"/>
              </a:rPr>
              <a:t>Begin at NW 22nd Avenue and NW 64th Street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/>
                <a:cs typeface="Arial"/>
              </a:rPr>
              <a:t>          East to NW 15th Avenue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/>
                <a:cs typeface="Arial"/>
              </a:rPr>
              <a:t>          South to NW 59th Street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/>
                <a:cs typeface="Arial"/>
              </a:rPr>
              <a:t>          West to NW 21st Avenue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/>
                <a:cs typeface="Arial"/>
              </a:rPr>
              <a:t>          North to NW 62nd Street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/>
                <a:cs typeface="Arial"/>
              </a:rPr>
              <a:t>          West to NW 22nd Avenue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/>
                <a:cs typeface="Arial"/>
              </a:rPr>
              <a:t>          North to NW 64th Street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/>
                <a:cs typeface="Arial"/>
              </a:rPr>
              <a:t>     Point of beginning.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64034-8B20-D652-90D3-6732E615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9EE-F2ED-47EC-AD0F-9CAA517CF942}" type="slidenum">
              <a:rPr lang="en-US" alt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6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6CFA-879A-7628-1BA4-ABF5B7F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09" y="388855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4400" b="1">
                <a:solidFill>
                  <a:schemeClr val="tx1"/>
                </a:solidFill>
                <a:latin typeface="Arial"/>
                <a:cs typeface="Arial"/>
              </a:rPr>
              <a:t>Proposed boundary for </a:t>
            </a:r>
            <a:br>
              <a:rPr lang="en-US" sz="4400" b="1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4400" b="1">
                <a:solidFill>
                  <a:schemeClr val="tx1"/>
                </a:solidFill>
                <a:latin typeface="Arial"/>
                <a:cs typeface="Arial"/>
              </a:rPr>
              <a:t>Liberty City Elementary</a:t>
            </a:r>
            <a:br>
              <a:rPr lang="en-US" sz="4400">
                <a:solidFill>
                  <a:schemeClr val="tx1"/>
                </a:solidFill>
                <a:latin typeface="Arial"/>
                <a:cs typeface="Arial"/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1383-F8AF-14A5-7AD6-8FB99411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56102"/>
            <a:ext cx="7675562" cy="45229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19"/>
              </a:spcAft>
            </a:pPr>
            <a:endParaRPr lang="en-US" sz="1900" b="1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19"/>
              </a:spcAft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Begin at NW 17th Avenue and NW 79th Street</a:t>
            </a:r>
            <a:endParaRPr lang="en-US" sz="19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       East on 79th Street </a:t>
            </a:r>
            <a:endParaRPr lang="en-US" sz="19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       South on NW 7th Avenue </a:t>
            </a:r>
            <a:endParaRPr lang="en-US" sz="19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       West on NW 71st Street </a:t>
            </a:r>
            <a:endParaRPr lang="en-US" sz="19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       South on NW 15th Avenue </a:t>
            </a:r>
            <a:endParaRPr lang="en-US" sz="19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       West to NW 64th Street </a:t>
            </a:r>
            <a:endParaRPr lang="en-US" sz="19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       North on 22nd Avenue to FL. East Coast Railroad</a:t>
            </a:r>
            <a:endParaRPr lang="en-US" sz="19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       East on FL. East Coast Railroad 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       North on NW 17th Avenue to 79th Street</a:t>
            </a: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900" b="1">
                <a:solidFill>
                  <a:schemeClr val="tx1"/>
                </a:solidFill>
                <a:latin typeface="Arial"/>
                <a:cs typeface="Arial"/>
              </a:rPr>
              <a:t>   Point of beginning.</a:t>
            </a:r>
          </a:p>
          <a:p>
            <a:pPr>
              <a:lnSpc>
                <a:spcPct val="120000"/>
              </a:lnSpc>
              <a:spcAft>
                <a:spcPts val="19"/>
              </a:spcAft>
            </a:pPr>
            <a:endParaRPr lang="en-US" sz="1600" b="1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19"/>
              </a:spcAft>
            </a:pPr>
            <a:endParaRPr lang="en-US" sz="1600" b="1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0B446-C346-4A63-A8E2-F26F3BA1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9EE-F2ED-47EC-AD0F-9CAA517CF942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28841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15FB-EF06-029A-D2D3-812D0AA9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400" b="1">
                <a:solidFill>
                  <a:schemeClr val="tx1"/>
                </a:solidFill>
                <a:latin typeface="Arial"/>
                <a:cs typeface="Arial"/>
              </a:rPr>
              <a:t>Proposed boundary for </a:t>
            </a:r>
            <a:br>
              <a:rPr lang="en-US" sz="4400" b="1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4400" b="1">
                <a:solidFill>
                  <a:schemeClr val="tx1"/>
                </a:solidFill>
                <a:latin typeface="Arial"/>
                <a:cs typeface="Arial"/>
              </a:rPr>
              <a:t>Lillie C. Evans K-8 Center</a:t>
            </a:r>
            <a:br>
              <a:rPr lang="en-US" sz="4400">
                <a:solidFill>
                  <a:schemeClr val="tx1"/>
                </a:solidFill>
                <a:latin typeface="Arial"/>
                <a:cs typeface="Arial"/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E89C-5BC4-4EEA-6C66-FDDA6E96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18" y="1365505"/>
            <a:ext cx="7675562" cy="5127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19"/>
              </a:spcAft>
            </a:pPr>
            <a:endParaRPr lang="en-US" sz="1800" b="1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19"/>
              </a:spcAft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Begin at NW 79th Street and NW 27th Avenue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East to NW 17th Avenue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South to Florida East Coast Railroad (between NW 72nd Street    	and NW 73rd Street)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West to NW 22nd Avenue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South to NW 62nd Street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West to NW 27th Avenue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19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          North to NW 79th Street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19"/>
              </a:spcAft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Point of beginning.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52B5-6764-1F02-72C3-4EBB0C05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9EE-F2ED-47EC-AD0F-9CAA517CF942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940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4BD89AD3-F386-498D-A9BF-1B05A529DD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66532" y="238564"/>
            <a:ext cx="5969000" cy="96777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 b="1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            </a:t>
            </a:r>
            <a:r>
              <a:rPr lang="en-US" altLang="en-US" sz="4000" b="1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   </a:t>
            </a:r>
            <a:r>
              <a:rPr lang="en-US" altLang="en-US" sz="4200" b="1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 Effects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527958-8520-46EE-A0AD-02018E5E92C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78359" y="1532954"/>
            <a:ext cx="8289642" cy="4827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US" altLang="en-US" sz="16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Beginning with the 2025-2026 School Year: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altLang="en-US" sz="16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New boundaries will be established for Charles Drew K-8 Center, Liberty City Elementary School, and Lillie C. Evans K-8 Center. 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In Area (A), forty-four (44) kindergarten through fourth grade students residing in the boundary of Poinciana Park Elementary will be assigned to Lillie C. Evans K-8 Center.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altLang="en-US" sz="16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In Area (B), thirty-six (36) kindergarten through fourth grade students residing in the boundary of Poinciana Park Elementary will be assigned to Liberty City Elementary School.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altLang="en-US" sz="16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In Area (C), twenty-four (24) kindergarten through fourth grade students residing in the boundary of Poinciana Park Elementary will be assigned to Charles Drew K-8 Center.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altLang="en-US" sz="16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All kindergarten through fourth grade students residing in the combined boundaries of Poinciana Park Elementary, Charles Drew K-8 Center, Liberty City Elementary School, and Lillie C. Evans K-8 Center will attend Brownsville Middle School as their traditional Middle School.</a:t>
            </a: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DB8A2CB0-97A9-4A3E-AD43-68F4355E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19E8043B-0313-4678-AEA7-DF3812DE40A5}" type="slidenum">
              <a:rPr lang="en-US" altLang="en-US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pPr>
                <a:spcAft>
                  <a:spcPts val="600"/>
                </a:spcAft>
              </a:pPr>
              <a:t>19</a:t>
            </a:fld>
            <a:endParaRPr lang="en-US" altLang="en-US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9511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5E7EF53-0E41-758C-B485-C0D2D915F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30" y="345363"/>
            <a:ext cx="4764218" cy="6167274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0295148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DFA3C6-9E01-D46F-2B00-FB7CD6481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050" y="466344"/>
            <a:ext cx="3815013" cy="5890006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A5565-D9BC-0F71-9E85-AC6B9134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20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13584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A20478-8277-E82E-8ED9-08A17D58B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192" y="489799"/>
            <a:ext cx="6629207" cy="5616576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5AD00-63AA-2272-D742-9BC2880A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21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34282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B8BC461-4201-1083-C223-82DB17B6B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3410" y="256032"/>
            <a:ext cx="3852293" cy="6227064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7D83F-629F-3F18-72C8-4D8303C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22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15239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30C7C8-1E4C-6BF1-656A-ED165AD92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598" y="943649"/>
            <a:ext cx="7203916" cy="497070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51AD6-57B3-D7F8-8CF1-3A571D0E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23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7012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235A8B-6719-F28A-2B8B-A3A6C637F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050" y="329184"/>
            <a:ext cx="3815013" cy="6027166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76E6D-80E3-045A-6FDF-1FDBE54D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24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61362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0348A0-A7A3-A607-1121-8294F3F61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1" y="943649"/>
            <a:ext cx="7177910" cy="497070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99276-A802-DB33-D692-0D8B525A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25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00082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92F107-7B5B-7317-9BD8-AE044F88C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7169" y="246888"/>
            <a:ext cx="4187952" cy="6217920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9D3DA-83E4-2EB7-0445-3369FCD7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26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240874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91878A-3C4F-FFB6-227E-E1CF22D49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598" y="943649"/>
            <a:ext cx="7203916" cy="497070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8893F-AD0E-6779-0334-81A9D93B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27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51594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80D5E17-B85B-4217-A500-C2AA756160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600" y="533400"/>
            <a:ext cx="7772400" cy="5791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7500" b="1">
                <a:latin typeface="Arial"/>
                <a:cs typeface="Arial"/>
              </a:rPr>
              <a:t>Questions/</a:t>
            </a:r>
            <a:br>
              <a:rPr lang="en-US" altLang="en-US" sz="7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7500" b="1">
                <a:latin typeface="Arial"/>
                <a:cs typeface="Arial"/>
              </a:rPr>
              <a:t>Comments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DCAFE6BF-0E9D-47B8-BB03-664400DC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D3DDA-00F3-46FD-B8F2-0BB05F3135C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28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BDA8306F-FCD3-4346-8D45-B1E1611F51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3100" y="1295400"/>
            <a:ext cx="3276600" cy="42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6699FF">
                    <a:alpha val="23921"/>
                  </a:srgbClr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0294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B16A-8C40-9856-13F6-B6FBD04CC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E77FF691-75C6-C29A-9AAD-36821FDA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399" y="6019799"/>
            <a:ext cx="381256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33FF"/>
              </a:buClr>
              <a:buChar char="•"/>
              <a:defRPr sz="3200">
                <a:solidFill>
                  <a:srgbClr val="00009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▲"/>
              <a:defRPr sz="2400">
                <a:solidFill>
                  <a:srgbClr val="00009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♦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Mr. Leonard Torres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ABC Region Director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34110CD-02C1-0310-E63D-17DEC88A083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8626" y="113591"/>
            <a:ext cx="8686800" cy="1768475"/>
          </a:xfrm>
        </p:spPr>
        <p:txBody>
          <a:bodyPr/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ABC Recommendations</a:t>
            </a:r>
            <a:br>
              <a:rPr lang="en-US" alt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BC42708-370B-284C-CF85-9B37B69CA38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9369" y="5105400"/>
            <a:ext cx="7467600" cy="918854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 Springs North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 School</a:t>
            </a:r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998ED6A-4B98-B2F2-A141-A939B1E3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540"/>
            <a:ext cx="9144000" cy="2935224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A16A2DB-6929-8F96-FF8A-8416CA5A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" y="1912600"/>
            <a:ext cx="9144000" cy="2941273"/>
          </a:xfrm>
          <a:prstGeom prst="rect">
            <a:avLst/>
          </a:prstGeom>
          <a:solidFill>
            <a:srgbClr val="66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308A84AF-977B-4E8A-6DC3-6A29B7356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33FF"/>
              </a:buClr>
              <a:buChar char="•"/>
              <a:defRPr sz="3200">
                <a:solidFill>
                  <a:srgbClr val="00009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▲"/>
              <a:defRPr sz="2400">
                <a:solidFill>
                  <a:srgbClr val="00009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♦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Dr. Yesenia M. Aponte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Region Superintendent</a:t>
            </a:r>
          </a:p>
        </p:txBody>
      </p:sp>
      <p:sp>
        <p:nvSpPr>
          <p:cNvPr id="6152" name="AutoShape 14">
            <a:extLst>
              <a:ext uri="{FF2B5EF4-FFF2-40B4-BE49-F238E27FC236}">
                <a16:creationId xmlns:a16="http://schemas.microsoft.com/office/drawing/2014/main" id="{E49C7115-EF36-6BDE-DBE0-E48B7BEFF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84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C1E87-CD5E-CAC2-9059-E475ABE3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51" y="2442051"/>
            <a:ext cx="2057400" cy="1821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4DE308-9AE9-176F-6AE0-F15B641B1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3204" b="11655"/>
          <a:stretch/>
        </p:blipFill>
        <p:spPr>
          <a:xfrm>
            <a:off x="2932543" y="1923305"/>
            <a:ext cx="5792505" cy="29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41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32CD-B998-C53C-258D-F33D9956E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D22F-43B7-D3B2-7F11-D65CAC18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8E11-AA2C-0126-EEFF-843E36C1480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8366D-4761-CF1D-A72E-41438EC78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B9B64-845E-943A-5CC5-7D93FDF1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25625-532D-4C84-8BF0-D225C45B33F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653F3-594B-431B-84DB-44DFEF7B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20" y="379412"/>
            <a:ext cx="6284560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0948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4BD89AD3-F386-498D-A9BF-1B05A529DD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9130" y="18255"/>
            <a:ext cx="788670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527958-8520-46EE-A0AD-02018E5E92C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59130" y="1343818"/>
            <a:ext cx="8103870" cy="520938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Palm Springs North Elementary to a full K-8 Center in response to parent interest and a community assessment. 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DB8A2CB0-97A9-4A3E-AD43-68F4355E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8043B-0313-4678-AEA7-DF3812DE40A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30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3780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3C511548-644B-4D90-A5BC-3DCDF5A9A0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46038"/>
            <a:ext cx="8510588" cy="1325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26627" name="Slide Number Placeholder 6">
            <a:extLst>
              <a:ext uri="{FF2B5EF4-FFF2-40B4-BE49-F238E27FC236}">
                <a16:creationId xmlns:a16="http://schemas.microsoft.com/office/drawing/2014/main" id="{754798CD-E350-4872-A85C-AD599BC9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E63B3-1AA0-408B-B333-D837C9590AD3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31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7647614-589B-4DEB-9B02-78121549504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 bwMode="auto">
          <a:xfrm>
            <a:off x="411163" y="1676400"/>
            <a:ext cx="8510587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en-US" alt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D7BB1935-CAC8-4C03-A2E9-CA78B3DF18BD}"/>
              </a:ext>
            </a:extLst>
          </p:cNvPr>
          <p:cNvGraphicFramePr>
            <a:graphicFrameLocks noGrp="1"/>
          </p:cNvGraphicFramePr>
          <p:nvPr/>
        </p:nvGraphicFramePr>
        <p:xfrm>
          <a:off x="2161145" y="5173023"/>
          <a:ext cx="5010622" cy="6872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2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285"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current boundary for Palm Springs North Elementary will remain the same.</a:t>
                      </a:r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2">
            <a:extLst>
              <a:ext uri="{FF2B5EF4-FFF2-40B4-BE49-F238E27FC236}">
                <a16:creationId xmlns:a16="http://schemas.microsoft.com/office/drawing/2014/main" id="{41BBA8D3-C5CF-AE7F-510B-408AE8DF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945" y="5287483"/>
            <a:ext cx="425450" cy="4675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map of a neighborhood&#10;&#10;Description automatically generated">
            <a:extLst>
              <a:ext uri="{FF2B5EF4-FFF2-40B4-BE49-F238E27FC236}">
                <a16:creationId xmlns:a16="http://schemas.microsoft.com/office/drawing/2014/main" id="{65BDADE4-C7C8-8C38-E58E-CCA126A28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4390"/>
            <a:ext cx="6866225" cy="3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1190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1CD71E3-EC39-4B6F-ACB2-F6CF23EC7A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871727" y="463117"/>
            <a:ext cx="7594219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b="1" dirty="0">
                <a:latin typeface="Arial"/>
                <a:cs typeface="Arial"/>
              </a:rPr>
              <a:t>Current boundary for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b="1" dirty="0">
                <a:latin typeface="Arial"/>
                <a:cs typeface="Arial"/>
              </a:rPr>
              <a:t>Palm Springs North Elementary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33B5D8-0353-4B73-B197-AA87B00071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09600" y="1052196"/>
            <a:ext cx="8118475" cy="58023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19"/>
              </a:spcAft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at NW 186 Street (Miami Gardens Drive) and Old Elm Drive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 through center of golf course (Former Country Club of Miami South Course) to intersection of NW 174 Terrace and NW 70 Avenue (extended) 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on NW 174 Terrace to NW 69 Court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to NW 173 Drive 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to NW 77 Court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to NW 170 Street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to Interstate 75 (approximately NW 92 Avenue)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to NW 186 Street (Miami Gardens Drive) 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to Old Elm Drive</a:t>
            </a:r>
          </a:p>
          <a:p>
            <a:pPr marL="342900" lvl="1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beginning.</a:t>
            </a:r>
          </a:p>
        </p:txBody>
      </p:sp>
    </p:spTree>
    <p:extLst>
      <p:ext uri="{BB962C8B-B14F-4D97-AF65-F5344CB8AC3E}">
        <p14:creationId xmlns:p14="http://schemas.microsoft.com/office/powerpoint/2010/main" val="383517796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4BD89AD3-F386-498D-A9BF-1B05A529DD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9130" y="18255"/>
            <a:ext cx="7886700" cy="89614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527958-8520-46EE-A0AD-02018E5E92C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11480" y="1146968"/>
            <a:ext cx="8382000" cy="5209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altLang="en-US" sz="2800">
                <a:solidFill>
                  <a:schemeClr val="tx1"/>
                </a:solidFill>
                <a:latin typeface="Arial"/>
                <a:cs typeface="Arial"/>
              </a:rPr>
              <a:t>Beginning with the 2025-2026 School Year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kern="10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Palm Springs North will gradually include a full complement of grades.</a:t>
            </a:r>
          </a:p>
          <a:p>
            <a:pPr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endParaRPr lang="en-US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DB8A2CB0-97A9-4A3E-AD43-68F4355E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8043B-0313-4678-AEA7-DF3812DE40A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33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4979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A66D1B-05C3-B424-DAB4-DC91D37B3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6313" y="274320"/>
            <a:ext cx="4142232" cy="6263640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A695C-EB1C-4F4D-F94C-25A1E195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34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727692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C0ACE6-A16E-96EA-B997-031AB1C07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1" y="943649"/>
            <a:ext cx="7177910" cy="497070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5BE8E-9D00-5E2B-7AE4-0E5173AA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35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0727786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24A5B-CEF8-3F8A-B6AD-ECB58F08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B0C113-9A67-B3EC-CD3B-97A1A64B78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600" y="533400"/>
            <a:ext cx="7772400" cy="5791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7500" b="1">
                <a:latin typeface="Arial"/>
                <a:cs typeface="Arial"/>
              </a:rPr>
              <a:t>Questions/</a:t>
            </a:r>
            <a:br>
              <a:rPr lang="en-US" altLang="en-US" sz="7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7500" b="1">
                <a:latin typeface="Arial"/>
                <a:cs typeface="Arial"/>
              </a:rPr>
              <a:t>Comments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0514E607-3C89-2E84-06DC-81ECBA6C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D3DDA-00F3-46FD-B8F2-0BB05F3135C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36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F93B2EE8-CFCC-5645-9484-47A2F5A4EF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3100" y="1295400"/>
            <a:ext cx="3276600" cy="42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6699FF">
                    <a:alpha val="23921"/>
                  </a:srgbClr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6605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134610FC-3BF6-978F-BB62-D53CE9F5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399" y="6019799"/>
            <a:ext cx="381256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33FF"/>
              </a:buClr>
              <a:buChar char="•"/>
              <a:defRPr sz="3200">
                <a:solidFill>
                  <a:srgbClr val="00009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▲"/>
              <a:defRPr sz="2400">
                <a:solidFill>
                  <a:srgbClr val="00009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♦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Mr. Leonard Torres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ABC Region Director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CE2C46F-D3FC-4702-89C7-EEB53E3F34F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8626" y="113591"/>
            <a:ext cx="8686800" cy="1768475"/>
          </a:xfrm>
        </p:spPr>
        <p:txBody>
          <a:bodyPr/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ABC Recommendations</a:t>
            </a:r>
            <a:br>
              <a:rPr lang="en-US" alt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5A88589-108C-4863-8A42-FE84D919380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9369" y="5105400"/>
            <a:ext cx="7467600" cy="918854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 Middle School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Chiles Middle School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0121B53-DC66-4EE7-B743-F43EAAB5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540"/>
            <a:ext cx="9144000" cy="2935224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43E8B34-BFCA-4571-A5E5-EB6E3577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" y="1922327"/>
            <a:ext cx="9144000" cy="2931546"/>
          </a:xfrm>
          <a:prstGeom prst="rect">
            <a:avLst/>
          </a:prstGeom>
          <a:solidFill>
            <a:srgbClr val="66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FEFA6530-315F-4D4B-997C-4D4EFD80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33FF"/>
              </a:buClr>
              <a:buChar char="•"/>
              <a:defRPr sz="3200">
                <a:solidFill>
                  <a:srgbClr val="00009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▲"/>
              <a:defRPr sz="2400">
                <a:solidFill>
                  <a:srgbClr val="00009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♦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Dr. Yesenia M. Aponte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Region Superintendent</a:t>
            </a:r>
          </a:p>
        </p:txBody>
      </p:sp>
      <p:sp>
        <p:nvSpPr>
          <p:cNvPr id="6152" name="AutoShape 14">
            <a:extLst>
              <a:ext uri="{FF2B5EF4-FFF2-40B4-BE49-F238E27FC236}">
                <a16:creationId xmlns:a16="http://schemas.microsoft.com/office/drawing/2014/main" id="{660DADA8-FF50-43D5-AA30-EB750BCF7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84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618D4-79E2-96A7-7320-6B3611ED2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22948"/>
          <a:stretch/>
        </p:blipFill>
        <p:spPr>
          <a:xfrm>
            <a:off x="0" y="1910868"/>
            <a:ext cx="4064000" cy="2941896"/>
          </a:xfrm>
          <a:prstGeom prst="rect">
            <a:avLst/>
          </a:prstGeom>
        </p:spPr>
      </p:pic>
      <p:pic>
        <p:nvPicPr>
          <p:cNvPr id="3" name="Picture 2" descr="A sign with a white and black text&#10;&#10;Description automatically generated">
            <a:extLst>
              <a:ext uri="{FF2B5EF4-FFF2-40B4-BE49-F238E27FC236}">
                <a16:creationId xmlns:a16="http://schemas.microsoft.com/office/drawing/2014/main" id="{6EEAABD8-C28C-5D6D-E659-0D9C6165E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b="2259"/>
          <a:stretch/>
        </p:blipFill>
        <p:spPr>
          <a:xfrm>
            <a:off x="5069974" y="1918775"/>
            <a:ext cx="4064000" cy="2926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1D8785-719C-E76A-BE1B-0751C596C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3326" y="2378589"/>
            <a:ext cx="2057400" cy="18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98970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134610FC-3BF6-978F-BB62-D53CE9F5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399" y="6019799"/>
            <a:ext cx="381256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33FF"/>
              </a:buClr>
              <a:buChar char="•"/>
              <a:defRPr sz="3200">
                <a:solidFill>
                  <a:srgbClr val="00009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▲"/>
              <a:defRPr sz="2400">
                <a:solidFill>
                  <a:srgbClr val="00009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♦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Mr. Leonard Torres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ABC Region Director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CE2C46F-D3FC-4702-89C7-EEB53E3F34F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8626" y="113591"/>
            <a:ext cx="8686800" cy="1768475"/>
          </a:xfrm>
        </p:spPr>
        <p:txBody>
          <a:bodyPr/>
          <a:lstStyle/>
          <a:p>
            <a:pPr algn="ctr">
              <a:defRPr/>
            </a:pPr>
            <a:r>
              <a:rPr lang="en-US" altLang="en-US" sz="2800" b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Proposed Attendance Boundary Recommendations Community Meeting</a:t>
            </a:r>
            <a:b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January 16 &amp; 22, 2025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5A88589-108C-4863-8A42-FE84D919380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9369" y="5105400"/>
            <a:ext cx="7467600" cy="918854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 Middle School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Chiles Middle School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0121B53-DC66-4EE7-B743-F43EAAB5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540"/>
            <a:ext cx="9144000" cy="2935224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43E8B34-BFCA-4571-A5E5-EB6E3577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" y="1922327"/>
            <a:ext cx="9144000" cy="2931546"/>
          </a:xfrm>
          <a:prstGeom prst="rect">
            <a:avLst/>
          </a:prstGeom>
          <a:solidFill>
            <a:srgbClr val="66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FEFA6530-315F-4D4B-997C-4D4EFD80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33FF"/>
              </a:buClr>
              <a:buChar char="•"/>
              <a:defRPr sz="3200">
                <a:solidFill>
                  <a:srgbClr val="00009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▲"/>
              <a:defRPr sz="2400">
                <a:solidFill>
                  <a:srgbClr val="00009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♦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Dr. Yesenia M. Aponte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Region Superintendent</a:t>
            </a:r>
          </a:p>
        </p:txBody>
      </p:sp>
      <p:sp>
        <p:nvSpPr>
          <p:cNvPr id="6152" name="AutoShape 14">
            <a:extLst>
              <a:ext uri="{FF2B5EF4-FFF2-40B4-BE49-F238E27FC236}">
                <a16:creationId xmlns:a16="http://schemas.microsoft.com/office/drawing/2014/main" id="{660DADA8-FF50-43D5-AA30-EB750BCF7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84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618D4-79E2-96A7-7320-6B3611ED2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22948"/>
          <a:stretch/>
        </p:blipFill>
        <p:spPr>
          <a:xfrm>
            <a:off x="0" y="1910868"/>
            <a:ext cx="4064000" cy="2941896"/>
          </a:xfrm>
          <a:prstGeom prst="rect">
            <a:avLst/>
          </a:prstGeom>
        </p:spPr>
      </p:pic>
      <p:pic>
        <p:nvPicPr>
          <p:cNvPr id="3" name="Picture 2" descr="A sign with a white and black text&#10;&#10;Description automatically generated">
            <a:extLst>
              <a:ext uri="{FF2B5EF4-FFF2-40B4-BE49-F238E27FC236}">
                <a16:creationId xmlns:a16="http://schemas.microsoft.com/office/drawing/2014/main" id="{6EEAABD8-C28C-5D6D-E659-0D9C6165E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b="2259"/>
          <a:stretch/>
        </p:blipFill>
        <p:spPr>
          <a:xfrm>
            <a:off x="5069974" y="1918775"/>
            <a:ext cx="4064000" cy="2926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1D8785-719C-E76A-BE1B-0751C596C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3326" y="2378589"/>
            <a:ext cx="2057400" cy="1821101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5D9415-6118-349B-27B1-3D6DD9444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EC21-8659-BDDC-6A3C-5A808C78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E9D34EF3-EB17-063B-320E-396B0326C0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9130" y="18255"/>
            <a:ext cx="7886700" cy="81994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 for Boundary Change</a:t>
            </a: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2A3BF188-AFC2-9910-A0C5-19023928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8043B-0313-4678-AEA7-DF3812DE40A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39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map with a red line&#10;&#10;Description automatically generated">
            <a:extLst>
              <a:ext uri="{FF2B5EF4-FFF2-40B4-BE49-F238E27FC236}">
                <a16:creationId xmlns:a16="http://schemas.microsoft.com/office/drawing/2014/main" id="{CB4CB265-21CE-AE40-718F-51CA8A87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7" t="2634" r="1713" b="2634"/>
          <a:stretch/>
        </p:blipFill>
        <p:spPr>
          <a:xfrm>
            <a:off x="550545" y="2698750"/>
            <a:ext cx="8082501" cy="36576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3EE4C4E-B6AB-7DEE-1332-AC87721EF0B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50545" y="990600"/>
            <a:ext cx="8212455" cy="19272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 Middle School area students </a:t>
            </a:r>
            <a:b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attending </a:t>
            </a:r>
            <a:b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Chiles Middle School</a:t>
            </a:r>
          </a:p>
        </p:txBody>
      </p:sp>
    </p:spTree>
    <p:extLst>
      <p:ext uri="{BB962C8B-B14F-4D97-AF65-F5344CB8AC3E}">
        <p14:creationId xmlns:p14="http://schemas.microsoft.com/office/powerpoint/2010/main" val="5935763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65BD5FBF-84B2-499B-9DCA-F501A9F8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29976"/>
            <a:ext cx="891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Attendance Boundary Committee (ABC) Timeline at a Glance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5E4ED-2B5E-4A73-BA37-34E959E5B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27472"/>
              </p:ext>
            </p:extLst>
          </p:nvPr>
        </p:nvGraphicFramePr>
        <p:xfrm>
          <a:off x="609600" y="381000"/>
          <a:ext cx="8153400" cy="6480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924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Thursday, October 24, 2024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Orientation meeting for ABC members</a:t>
                      </a: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63">
                <a:tc>
                  <a:txBody>
                    <a:bodyPr/>
                    <a:lstStyle/>
                    <a:p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Thursday, November 14, 2024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Presentation of initially targeted/advised school recommendations to ABC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8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Friday, November 15, 2024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of initially targeted/advised schools were notified, and communications were sent to parents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87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December 5, 2024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ABC identified final targeted/advised schools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Friday, December 6, 2024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of final targeted/advised schools were notified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7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Wednesday, December 11, 2024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 submit community meeting dates</a:t>
                      </a: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964854416"/>
                  </a:ext>
                </a:extLst>
              </a:tr>
              <a:tr h="4537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 6, 2025 – January 24, 2025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Meetings were conducted for Targeted and Advised schools.</a:t>
                      </a: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199">
                <a:tc>
                  <a:txBody>
                    <a:bodyPr/>
                    <a:lstStyle/>
                    <a:p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Friday, February 7, 2025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 reviewed recommendations submitted by community/Region Offices and approved the final targeted and advised schools</a:t>
                      </a: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Thursday, March 13, 2025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ABC boundary recommendations were presented at the Diversity, Equity, and Excellence Advisory Committee (DEEAC) meeting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3309888486"/>
                  </a:ext>
                </a:extLst>
              </a:tr>
              <a:tr h="7340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April 1, 2025</a:t>
                      </a:r>
                    </a:p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Superintendents present recommendations approved by the ABC to Superintendent of Schools, School Board Attorney and appropriate staff.</a:t>
                      </a:r>
                    </a:p>
                    <a:p>
                      <a:pPr algn="just"/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893">
                <a:tc>
                  <a:txBody>
                    <a:bodyPr/>
                    <a:lstStyle/>
                    <a:p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Wednesday, April 16, 2025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Board Conference Session and Initial Reading for Attendance Zones 2025-2026 </a:t>
                      </a: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596">
                <a:tc>
                  <a:txBody>
                    <a:bodyPr/>
                    <a:lstStyle/>
                    <a:p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Wednesday, June 18, 2025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School Board Meeting - Final Reading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Attendance Zones for 2025-2026</a:t>
                      </a: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6458-37E5-B437-E8C7-26369EA20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2F345825-E3A0-7D08-3D3D-D674ECC9F8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9130" y="420821"/>
            <a:ext cx="7886700" cy="81994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04E45F-BA8A-29EF-D132-1D4E4A2F54F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65772" y="1174091"/>
            <a:ext cx="8212455" cy="5584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0995" indent="-340995"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chemeClr val="tx1"/>
                </a:solidFill>
                <a:latin typeface="Arial"/>
                <a:cs typeface="Arial"/>
              </a:rPr>
              <a:t>Dissolve the current boundary for Country Club Middle School</a:t>
            </a:r>
          </a:p>
          <a:p>
            <a:pPr marL="340995" indent="-340995"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chemeClr val="tx1"/>
                </a:solidFill>
                <a:latin typeface="Arial"/>
                <a:cs typeface="Arial"/>
              </a:rPr>
              <a:t>Combine the boundaries of Lawton Chiles Middle School and Country Club Middle School</a:t>
            </a:r>
          </a:p>
          <a:p>
            <a:pPr marL="340995" indent="-340995"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chemeClr val="tx1"/>
                </a:solidFill>
                <a:latin typeface="Arial"/>
                <a:cs typeface="Arial"/>
              </a:rPr>
              <a:t>Establish new boundaries for Lawton Chiles Middle School</a:t>
            </a: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2FD3365B-7AB8-A753-7931-5763EFEE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8043B-0313-4678-AEA7-DF3812DE40A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40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75680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41A05-8A34-3872-7567-A9E8D1E5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8A4F7600-AAB4-6DE6-8E17-61378BBD05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46038"/>
            <a:ext cx="8510588" cy="1325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26627" name="Slide Number Placeholder 6">
            <a:extLst>
              <a:ext uri="{FF2B5EF4-FFF2-40B4-BE49-F238E27FC236}">
                <a16:creationId xmlns:a16="http://schemas.microsoft.com/office/drawing/2014/main" id="{AEC9868E-F288-2FF8-C601-A6FC39BB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E63B3-1AA0-408B-B333-D837C9590AD3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41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4F5DC8F-640B-8CAE-CABA-5FDB8CF56D1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 bwMode="auto">
          <a:xfrm>
            <a:off x="411163" y="1676400"/>
            <a:ext cx="8510587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en-US" alt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090702-FD74-9FED-60F3-C5E3C666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17"/>
          <a:stretch/>
        </p:blipFill>
        <p:spPr>
          <a:xfrm>
            <a:off x="488830" y="1074116"/>
            <a:ext cx="8166340" cy="3471513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092032-3A8F-2D99-781A-4437072DEE8F}"/>
              </a:ext>
            </a:extLst>
          </p:cNvPr>
          <p:cNvGraphicFramePr>
            <a:graphicFrameLocks noGrp="1"/>
          </p:cNvGraphicFramePr>
          <p:nvPr/>
        </p:nvGraphicFramePr>
        <p:xfrm>
          <a:off x="2275459" y="4612523"/>
          <a:ext cx="4621959" cy="21089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05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183"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A represents the current boundary for Lawton Chiles Middle.</a:t>
                      </a:r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marT="45694" marB="4569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183"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35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B represents the current boundary for Country Club Middle.</a:t>
                      </a:r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marT="45694" marB="4569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586"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 A and B represent the proposed new boundary for Lawton Chiles Middle.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T="45694" marB="4569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ABA977A1-3C2E-8580-9301-73B8E5BA5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863" y="6002460"/>
            <a:ext cx="425450" cy="6434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lang="en-US" sz="1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774FF55-AB07-D99E-ECF9-DD1AF99D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859" y="4687853"/>
            <a:ext cx="425450" cy="4675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45E2ACF-3B72-98C5-DF62-14CB5481E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863" y="5357030"/>
            <a:ext cx="425450" cy="4675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69268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1CD71E3-EC39-4B6F-ACB2-F6CF23EC7A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15925" y="296863"/>
            <a:ext cx="8312150" cy="106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urrent boundary for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Chiles Middle School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33B5D8-0353-4B73-B197-AA87B00071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62000" y="1052196"/>
            <a:ext cx="7966075" cy="58023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at NW 202 Street (Miami Dade/Broward County Line) and US Highway 27 (Okeechobee Road)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on NW 202 Street (Miami Dade/Broward County Line) to Golden Glades Canal (East of NW 77 Court)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on Golden Glades Canal (East of NW 77 Court) to 170 Street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on NW 170 Street to Interstate 75 (I-75)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along Interstate 75 (I-75) to NW 138 Street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on NW 138 Street to US Highway 27 (Okeechobee Road)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on US 27 (Okeechobee Road) to NW 202 Street (Miami-Dade/Broward County Line) </a:t>
            </a:r>
          </a:p>
          <a:p>
            <a:pPr marL="342900" lvl="1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beginning.</a:t>
            </a:r>
          </a:p>
        </p:txBody>
      </p:sp>
    </p:spTree>
    <p:extLst>
      <p:ext uri="{BB962C8B-B14F-4D97-AF65-F5344CB8AC3E}">
        <p14:creationId xmlns:p14="http://schemas.microsoft.com/office/powerpoint/2010/main" val="390966868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3703A-C66A-2B15-6D90-1793A6CA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712E842-8535-F995-B6D6-FD4DA81426F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80109" y="296863"/>
            <a:ext cx="8201891" cy="118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urrent boundary for </a:t>
            </a: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 Middle School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6D8D0F9-B5BA-EA46-172E-98F59B82AA1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62000" y="1055688"/>
            <a:ext cx="7966075" cy="58023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at NW 202 Street (Miami-Dade/Broward County Line) and Golden Glades Canal (East of NW 77 Avenue)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to NW 57 Avenue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to Palmetto Expressway (#826) 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to Golden Glades Canal (East of NW 77 Avenue)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to NW 202 Street (Miami-Dade/Broward County Line) </a:t>
            </a:r>
          </a:p>
          <a:p>
            <a:pPr marL="342900" lvl="1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beginning.</a:t>
            </a:r>
          </a:p>
        </p:txBody>
      </p:sp>
    </p:spTree>
    <p:extLst>
      <p:ext uri="{BB962C8B-B14F-4D97-AF65-F5344CB8AC3E}">
        <p14:creationId xmlns:p14="http://schemas.microsoft.com/office/powerpoint/2010/main" val="272106763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1CD71E3-EC39-4B6F-ACB2-F6CF23EC7A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95745" y="0"/>
            <a:ext cx="8132330" cy="144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boundary for Lawton Chiles Middle School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33B5D8-0353-4B73-B197-AA87B00071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62000" y="1052196"/>
            <a:ext cx="7966075" cy="58023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at NW 202 Street (Miami Dade/Broward County Line) and US Highway 27 (Okeechobee Road)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on NW 202 Street (Miami Dade/Broward County Line) to NW 57 Avenue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to Palmetto Expressway (#826) 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to Golden Glades Canal (East of NW 77 Avenue)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to NW 170 Street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on NW 170 Street to Interstate 75 (I-75)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along Interstate 75 (I-75) to NW 138 Street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on NW 138 Street to US Highway 27 (Okeechobee Road)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on US 27 (Okeechobee Road) to NW 202 Street (Miami-Dade/Broward County Line) </a:t>
            </a:r>
          </a:p>
          <a:p>
            <a:pPr marL="342900" lvl="1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beginning.</a:t>
            </a:r>
          </a:p>
        </p:txBody>
      </p:sp>
    </p:spTree>
    <p:extLst>
      <p:ext uri="{BB962C8B-B14F-4D97-AF65-F5344CB8AC3E}">
        <p14:creationId xmlns:p14="http://schemas.microsoft.com/office/powerpoint/2010/main" val="68728018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1CD71E3-EC39-4B6F-ACB2-F6CF23EC7A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95745" y="0"/>
            <a:ext cx="8132330" cy="144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boundary for Lawton Chiles Middle School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33B5D8-0353-4B73-B197-AA87B00071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62000" y="1052196"/>
            <a:ext cx="7966075" cy="58023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at NW 202 Street (Miami Dade/Broward County Line) and US Highway 27 (Okeechobee Road)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on NW 202 Street (Miami Dade/Broward County Line) to NW 57 Avenue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to Palmetto Expressway (#826) 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to Golden Glades Canal (East of NW 77 Avenue)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to NW 170 Street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on NW 170 Street to Interstate 75 (I-75)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along Interstate 75 (I-75) to NW 138 Street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on NW 138 Street to US Highway 27 (Okeechobee Road)</a:t>
            </a:r>
          </a:p>
          <a:p>
            <a:pPr eaLnBrk="1" fontAlgn="auto" hangingPunct="1">
              <a:lnSpc>
                <a:spcPct val="120000"/>
              </a:lnSpc>
              <a:spcAft>
                <a:spcPts val="19"/>
              </a:spcAft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on US 27 (Okeechobee Road) to NW 202 Street (Miami-Dade/Broward County Line) </a:t>
            </a:r>
          </a:p>
          <a:p>
            <a:pPr marL="342900" lvl="1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beginning.</a:t>
            </a:r>
          </a:p>
        </p:txBody>
      </p:sp>
    </p:spTree>
    <p:extLst>
      <p:ext uri="{BB962C8B-B14F-4D97-AF65-F5344CB8AC3E}">
        <p14:creationId xmlns:p14="http://schemas.microsoft.com/office/powerpoint/2010/main" val="155682597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4BD89AD3-F386-498D-A9BF-1B05A529DD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9130" y="18255"/>
            <a:ext cx="7886700" cy="89614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527958-8520-46EE-A0AD-02018E5E92C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274320" y="914400"/>
            <a:ext cx="8488680" cy="5347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alt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with the 2025-2026 School Year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000" kern="100">
                <a:solidFill>
                  <a:schemeClr val="tx1"/>
                </a:solidFill>
                <a:effectLst/>
                <a:latin typeface="Arial"/>
                <a:ea typeface="DengXian"/>
                <a:cs typeface="Arial"/>
              </a:rPr>
              <a:t>New boundaries will be established for </a:t>
            </a:r>
            <a:br>
              <a:rPr lang="en-US" sz="3000" kern="10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3000" kern="100">
                <a:solidFill>
                  <a:schemeClr val="tx1"/>
                </a:solidFill>
                <a:effectLst/>
                <a:latin typeface="Arial"/>
                <a:ea typeface="DengXian"/>
                <a:cs typeface="Arial"/>
              </a:rPr>
              <a:t>Lawton Chiles Middle School to include the Country Club Middle School boundary </a:t>
            </a:r>
            <a:br>
              <a:rPr lang="en-US" sz="3000" kern="100">
                <a:solidFill>
                  <a:schemeClr val="tx1"/>
                </a:solidFill>
                <a:latin typeface="Arial"/>
                <a:ea typeface="DengXian"/>
                <a:cs typeface="Arial"/>
              </a:rPr>
            </a:br>
            <a:r>
              <a:rPr lang="en-US" sz="3000" kern="100">
                <a:solidFill>
                  <a:schemeClr val="tx1"/>
                </a:solidFill>
                <a:effectLst/>
                <a:latin typeface="Arial"/>
                <a:ea typeface="DengXian"/>
                <a:cs typeface="Arial"/>
              </a:rPr>
              <a:t>(Area B).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kern="10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6</a:t>
            </a:r>
            <a:r>
              <a:rPr lang="en-US" sz="3000" kern="100" baseline="3000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sz="3000" kern="10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– 8</a:t>
            </a:r>
            <a:r>
              <a:rPr lang="en-US" sz="3000" kern="100" baseline="3000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sz="3000" kern="10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grade students residing in Area B will be assigned to Lawton Chiles Middle School.</a:t>
            </a:r>
          </a:p>
          <a:p>
            <a:pPr eaLnBrk="1" fontAlgn="auto" hangingPunct="1">
              <a:lnSpc>
                <a:spcPct val="100000"/>
              </a:lnSpc>
              <a:spcAft>
                <a:spcPts val="600"/>
              </a:spcAft>
              <a:defRPr/>
            </a:pPr>
            <a:endParaRPr lang="en-US" altLang="en-US" sz="3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DB8A2CB0-97A9-4A3E-AD43-68F4355E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8043B-0313-4678-AEA7-DF3812DE40A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46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17996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7E861-20ED-2E29-396C-190AAD4B9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9CA18FA5-AB41-8B24-1399-7F4F329972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9130" y="18255"/>
            <a:ext cx="7886700" cy="89614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B77204-21D4-0941-BAB7-35C3E9A5B33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11480" y="914400"/>
            <a:ext cx="8382000" cy="5638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tx1"/>
                </a:solidFill>
                <a:effectLst/>
                <a:latin typeface="Arial"/>
                <a:ea typeface="DengXian"/>
                <a:cs typeface="Arial"/>
              </a:rPr>
              <a:t>Approximately 188 rising 7th and 8th grade students currently attending Country Club Middle School and residing in Area B will be assigned to Lawton Chiles Middle School.</a:t>
            </a:r>
          </a:p>
          <a:p>
            <a:pPr marL="0" indent="0">
              <a:lnSpc>
                <a:spcPct val="114999"/>
              </a:lnSpc>
              <a:buNone/>
            </a:pPr>
            <a:endParaRPr lang="en-US" sz="2800" kern="100" dirty="0">
              <a:solidFill>
                <a:schemeClr val="tx1"/>
              </a:solidFill>
              <a:latin typeface="Arial"/>
              <a:ea typeface="DengXian"/>
              <a:cs typeface="Arial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tx1"/>
                </a:solidFill>
                <a:effectLst/>
                <a:latin typeface="Arial"/>
                <a:ea typeface="DengXian"/>
                <a:cs typeface="Arial"/>
              </a:rPr>
              <a:t>Approximately 251 rising 6</a:t>
            </a:r>
            <a:r>
              <a:rPr lang="en-US" sz="2800" kern="100" baseline="30000" dirty="0">
                <a:solidFill>
                  <a:schemeClr val="tx1"/>
                </a:solidFill>
                <a:effectLst/>
                <a:latin typeface="Arial"/>
                <a:ea typeface="DengXian"/>
                <a:cs typeface="Arial"/>
              </a:rPr>
              <a:t>th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Arial"/>
                <a:ea typeface="DengXian"/>
                <a:cs typeface="Arial"/>
              </a:rPr>
              <a:t>-grade students from elementary schools residing in Area B will be assigned to Lawton Chiles Middle School.</a:t>
            </a:r>
            <a:r>
              <a:rPr lang="en-US" sz="2400" kern="100" dirty="0">
                <a:solidFill>
                  <a:schemeClr val="tx1"/>
                </a:solidFill>
                <a:latin typeface="Arial"/>
                <a:ea typeface="DengXian"/>
                <a:cs typeface="Arial"/>
              </a:rPr>
              <a:t> </a:t>
            </a:r>
            <a:endParaRPr lang="en-US" dirty="0">
              <a:solidFill>
                <a:schemeClr val="tx1"/>
              </a:solidFill>
              <a:latin typeface="Corbel" panose="020B0503020204020204"/>
              <a:ea typeface="DengXian"/>
              <a:cs typeface="Arial"/>
            </a:endParaRPr>
          </a:p>
          <a:p>
            <a:pPr marL="1028700" lvl="2">
              <a:lnSpc>
                <a:spcPct val="114999"/>
              </a:lnSpc>
              <a:buFont typeface="Wingdings" panose="05050102010706020507" pitchFamily="18" charset="2"/>
              <a:buChar char="§"/>
            </a:pPr>
            <a:r>
              <a:rPr lang="en-US" sz="2400" kern="100" dirty="0">
                <a:solidFill>
                  <a:schemeClr val="tx1"/>
                </a:solidFill>
                <a:latin typeface="Arial"/>
                <a:ea typeface="DengXian"/>
                <a:cs typeface="Arial"/>
              </a:rPr>
              <a:t>Data trends reflect that only 25% of rising 6th graders living within the boundary choose to attend Country Club Middle.</a:t>
            </a: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C6FCA264-23A4-9512-C702-64A4A74F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8043B-0313-4678-AEA7-DF3812DE40A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47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09620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ED8FA-23AA-E52F-C4ED-DE443DF2A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9D6BF3BC-A34D-03B4-5B3F-C3A7C34C65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9130" y="18255"/>
            <a:ext cx="7886700" cy="89614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FE4B78-5365-1787-CAA0-765365C9D21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11480" y="838200"/>
            <a:ext cx="8382000" cy="571500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Approximately 127 rising 6th grade students attending K-8 Centers, and residing in Area B, may remain at the K-8 Center or select Lawton Chiles Middle School as a traditional middle school option.</a:t>
            </a:r>
          </a:p>
          <a:p>
            <a:pPr marL="10287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Bob Graham K-8 Center</a:t>
            </a:r>
          </a:p>
          <a:p>
            <a:pPr marL="10287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Palm Springs North (Proposed K-8 Center)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District enrollment trends have shown that students from a K-8 setting tend to remain at the K-8 location for middle grades. Therefore, the anticipated impact on these students is minimal.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High School boundaries will remain the same.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CED20A9E-37DF-70F6-C554-F5295200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8043B-0313-4678-AEA7-DF3812DE40A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48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48799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C55E4C-3E25-61D9-4931-BCF804BE7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050" y="274320"/>
            <a:ext cx="3815013" cy="615391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9462E-0994-E637-D55C-3939CEAA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49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48952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2477CE9-587E-41CE-AB94-D7571E1308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47700" y="76200"/>
            <a:ext cx="7886700" cy="13255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Boundary Committee (ABC)</a:t>
            </a:r>
            <a:br>
              <a:rPr lang="en-US" altLang="en-US"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Considered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A38AFF1-AE09-425E-9D4F-F1F69A5741F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81000" y="1676400"/>
            <a:ext cx="8540750" cy="4953000"/>
          </a:xfrm>
        </p:spPr>
        <p:txBody>
          <a:bodyPr>
            <a:normAutofit lnSpcReduction="10000"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Declining enrollment and ability to conduct a viable educational program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Compliance with Class Size Reduction Mandate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Impact on Exceptional Student Education programs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of available student stations within contiguous areas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Degree and extent of transportation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Programmatic impact due to lack of student housing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Reduction of the number of schools students must attend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Integrity of feeder systems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Assignment of students from new residential developments to specific schools prior to completion of developments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Construction of new schools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Promotion and maintenance of diverse school enrollments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Reduction or elimination of racial isolation to the extent practical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EFAA574C-03B1-42BA-8AE6-ADB0AF36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92744B-2B99-4C44-ABC5-5E37A01E662F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5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22658F-A89B-DE0F-37B9-F6ECA627C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329" y="943649"/>
            <a:ext cx="7126454" cy="497070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DAC-8888-6322-78FF-1EEFED32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50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390195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C568DE-576F-E866-1FAF-BB6642A6A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8263" y="320040"/>
            <a:ext cx="3802587" cy="6126480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2CCD-C7E7-35C2-AB23-F97E27F9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51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880028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DF5735-B17B-F5E5-82FA-09E629786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6716" y="512064"/>
            <a:ext cx="5605681" cy="5632704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8E1E-6B15-377A-171E-473A9183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E4FB49EE-F2ED-47EC-AD0F-9CAA517CF942}" type="slidenum">
              <a:rPr lang="en-US" altLang="en-US" sz="1200" smtClean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52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929956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80D5E17-B85B-4217-A500-C2AA756160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600" y="533400"/>
            <a:ext cx="7772400" cy="5791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7500" b="1">
                <a:latin typeface="Arial"/>
                <a:cs typeface="Arial"/>
              </a:rPr>
              <a:t>Questions/</a:t>
            </a:r>
            <a:br>
              <a:rPr lang="en-US" altLang="en-US" sz="7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7500" b="1">
                <a:latin typeface="Arial"/>
                <a:cs typeface="Arial"/>
              </a:rPr>
              <a:t>Comments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DCAFE6BF-0E9D-47B8-BB03-664400DC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D3DDA-00F3-46FD-B8F2-0BB05F3135C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53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BDA8306F-FCD3-4346-8D45-B1E1611F51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3100" y="1295400"/>
            <a:ext cx="3276600" cy="42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6699FF">
                    <a:alpha val="23921"/>
                  </a:srgbClr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3548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A618-FD7E-916B-4540-2322E54C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B6B25-1141-94B4-1892-8E3932B5D7D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98959-F31D-34A0-95F3-3202A2478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6FF8D-16B8-D546-7003-3884897C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25625-532D-4C84-8BF0-D225C45B33F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4B5D7-0606-8196-5162-8C39DE631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20" y="379412"/>
            <a:ext cx="6284560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16807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496154-222C-403F-9185-8B08677B82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600" y="533400"/>
            <a:ext cx="7772400" cy="5791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SCHOOL LEADERSHIP &amp; PERFORMANCE</a:t>
            </a:r>
            <a:br>
              <a:rPr lang="en-US" altLang="en-US" sz="75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75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75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7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ATTENDANCE BOUNDARY COMMITTEE</a:t>
            </a:r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D36A05D9-0AB8-4C0E-8067-473071C0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09D2E-2EB8-45FC-B1EC-5EC7AE17C07F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0E5D2CAE-5619-4F30-9D08-0D27B928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2438400"/>
            <a:ext cx="232727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0143181-DDE1-4CFB-A749-644E3F925C1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762000" y="152400"/>
            <a:ext cx="8077200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Demographics Factors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C5B2B767-4B1A-4923-B72A-BD70B148E28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 bwMode="auto">
          <a:xfrm>
            <a:off x="685800" y="1600200"/>
            <a:ext cx="3962400" cy="253682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Hispanic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Asian/Pacific Islander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Multiracial</a:t>
            </a:r>
          </a:p>
        </p:txBody>
      </p:sp>
      <p:sp>
        <p:nvSpPr>
          <p:cNvPr id="12292" name="Slide Number Placeholder 6">
            <a:extLst>
              <a:ext uri="{FF2B5EF4-FFF2-40B4-BE49-F238E27FC236}">
                <a16:creationId xmlns:a16="http://schemas.microsoft.com/office/drawing/2014/main" id="{6FA30A92-20CE-473C-B1F1-A3A207F4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74D6C2-BBF0-4602-AB07-04EDF039BD32}" type="slidenum">
              <a:rPr lang="en-US" altLang="en-US" sz="1000" smtClean="0">
                <a:latin typeface="Century Gothic" panose="020B0502020202020204" pitchFamily="34" charset="0"/>
              </a:rPr>
              <a:pPr/>
              <a:t>6</a:t>
            </a:fld>
            <a:endParaRPr lang="en-US" altLang="en-US" sz="1000">
              <a:latin typeface="Century Gothic" panose="020B0502020202020204" pitchFamily="34" charset="0"/>
            </a:endParaRP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7DA15C76-6706-454E-9DD6-541E680BE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77963"/>
            <a:ext cx="38862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Exceptional Student Education Programs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Free/Reduced Price Lunch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English Language Learners 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C66D-019E-050E-AF4A-E3BC334C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South Region Office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Advised Status Only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FD433-684A-69E8-11BD-B4D79C2C0F6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8228428" cy="44227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Robert Russo Moton Elementary School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Pine Villa Elementary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A25B2-D1DA-844E-950C-7630C548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25625-532D-4C84-8BF0-D225C45B33F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718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6D3DE-29A9-B466-5601-DBB4ADBF2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47E50E-C29A-748F-10FE-4899CCF4E7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600" y="533400"/>
            <a:ext cx="7772400" cy="5791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7500" b="1">
                <a:latin typeface="Arial"/>
                <a:cs typeface="Arial"/>
              </a:rPr>
              <a:t>Questions/</a:t>
            </a:r>
            <a:br>
              <a:rPr lang="en-US" altLang="en-US" sz="7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7500" b="1">
                <a:latin typeface="Arial"/>
                <a:cs typeface="Arial"/>
              </a:rPr>
              <a:t>Comments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78E3CF16-7885-A048-34CD-2C457859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D3DDA-00F3-46FD-B8F2-0BB05F3135C5}" type="slidenum">
              <a:rPr lang="en-US" altLang="en-US" sz="1000" smtClean="0">
                <a:solidFill>
                  <a:srgbClr val="000099"/>
                </a:solidFill>
                <a:latin typeface="Century Gothic" panose="020B0502020202020204" pitchFamily="34" charset="0"/>
              </a:rPr>
              <a:pPr/>
              <a:t>8</a:t>
            </a:fld>
            <a:endParaRPr lang="en-US" altLang="en-US" sz="100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EFDA6A28-CFDA-34AE-69E7-8AF555DD08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3100" y="1295400"/>
            <a:ext cx="3276600" cy="42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6699FF">
                    <a:alpha val="23921"/>
                  </a:srgbClr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6516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134610FC-3BF6-978F-BB62-D53CE9F5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399" y="6019799"/>
            <a:ext cx="381256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rgbClr val="3333FF"/>
              </a:buClr>
              <a:buChar char="•"/>
              <a:defRPr sz="3200">
                <a:solidFill>
                  <a:srgbClr val="00009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▲"/>
              <a:defRPr sz="2400">
                <a:solidFill>
                  <a:srgbClr val="00009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♦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en-US" sz="1800" b="1">
                <a:solidFill>
                  <a:srgbClr val="94D7E4"/>
                </a:solidFill>
                <a:latin typeface="Arial"/>
                <a:ea typeface="News Gothic MT" pitchFamily="-84" charset="0"/>
                <a:cs typeface="Arial"/>
              </a:rPr>
              <a:t>          Manuel Garcia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4D7E4"/>
                </a:solidFill>
                <a:effectLst/>
                <a:uLnTx/>
                <a:uFillTx/>
                <a:latin typeface="Arial"/>
                <a:ea typeface="News Gothic MT" pitchFamily="-84" charset="0"/>
                <a:cs typeface="Arial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4D7E4"/>
                </a:solidFill>
                <a:effectLst/>
                <a:uLnTx/>
                <a:uFillTx/>
                <a:latin typeface="Arial"/>
                <a:ea typeface="News Gothic MT" pitchFamily="-84" charset="0"/>
                <a:cs typeface="Arial"/>
              </a:rPr>
              <a:t>ABC Region Director</a:t>
            </a:r>
            <a:endParaRPr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4D7E4"/>
              </a:solidFill>
              <a:effectLst/>
              <a:uLnTx/>
              <a:uFillTx/>
              <a:latin typeface="Arial"/>
              <a:ea typeface="News Gothic MT" pitchFamily="-84" charset="0"/>
              <a:cs typeface="Arial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CE2C46F-D3FC-4702-89C7-EEB53E3F34F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8626" y="113591"/>
            <a:ext cx="8686800" cy="1768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altLang="en-US" sz="2800" b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Recommendations</a:t>
            </a:r>
            <a:br>
              <a:rPr lang="en-US" alt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5A88589-108C-4863-8A42-FE84D919380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9369" y="4953000"/>
            <a:ext cx="7467600" cy="9144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Poinciana Park Elementary   Charles Drew K-8 Center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Lillie C. Evans K-8 Center     Liberty City Elementary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0121B53-DC66-4EE7-B743-F43EAAB5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540"/>
            <a:ext cx="9144000" cy="2935224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43E8B34-BFCA-4571-A5E5-EB6E3577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78" y="1905000"/>
            <a:ext cx="5794877" cy="2960962"/>
          </a:xfrm>
          <a:prstGeom prst="rect">
            <a:avLst/>
          </a:prstGeom>
          <a:solidFill>
            <a:srgbClr val="66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FEFA6530-315F-4D4B-997C-4D4EFD80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33FF"/>
              </a:buClr>
              <a:buChar char="•"/>
              <a:defRPr sz="3200">
                <a:solidFill>
                  <a:srgbClr val="000099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33FF"/>
              </a:buClr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▲"/>
              <a:defRPr sz="2400">
                <a:solidFill>
                  <a:srgbClr val="000099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FF"/>
              </a:buClr>
              <a:buFont typeface="Century Gothic" panose="020B0502020202020204" pitchFamily="34" charset="0"/>
              <a:buChar char="♦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•"/>
              <a:defRPr sz="2000">
                <a:solidFill>
                  <a:srgbClr val="000099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>
                <a:solidFill>
                  <a:srgbClr val="94D7E4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Brenda Swain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News Gothic MT" pitchFamily="-8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ews Gothic MT" pitchFamily="-84" charset="0"/>
                <a:cs typeface="Arial" panose="020B0604020202020204" pitchFamily="34" charset="0"/>
              </a:rPr>
              <a:t>Region Superintendent</a:t>
            </a:r>
          </a:p>
        </p:txBody>
      </p:sp>
      <p:sp>
        <p:nvSpPr>
          <p:cNvPr id="6152" name="AutoShape 14">
            <a:extLst>
              <a:ext uri="{FF2B5EF4-FFF2-40B4-BE49-F238E27FC236}">
                <a16:creationId xmlns:a16="http://schemas.microsoft.com/office/drawing/2014/main" id="{660DADA8-FF50-43D5-AA30-EB750BCF7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84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618D4-79E2-96A7-7320-6B3611ED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1916431"/>
            <a:ext cx="6715627" cy="2941896"/>
          </a:xfrm>
          <a:prstGeom prst="rect">
            <a:avLst/>
          </a:prstGeom>
        </p:spPr>
      </p:pic>
      <p:pic>
        <p:nvPicPr>
          <p:cNvPr id="3" name="Picture 2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A2F8EC7C-0954-51BA-FEBB-44F4F8319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922328"/>
            <a:ext cx="3100714" cy="1588522"/>
          </a:xfrm>
          <a:prstGeom prst="rect">
            <a:avLst/>
          </a:prstGeom>
        </p:spPr>
      </p:pic>
      <p:pic>
        <p:nvPicPr>
          <p:cNvPr id="5" name="Picture 4" descr="A building with a grass field&#10;&#10;Description automatically generated">
            <a:extLst>
              <a:ext uri="{FF2B5EF4-FFF2-40B4-BE49-F238E27FC236}">
                <a16:creationId xmlns:a16="http://schemas.microsoft.com/office/drawing/2014/main" id="{8D8E622F-A2CA-4844-FAB8-D926817DE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t="11339" r="-12617" b="-638"/>
          <a:stretch/>
        </p:blipFill>
        <p:spPr>
          <a:xfrm>
            <a:off x="5539113" y="1924341"/>
            <a:ext cx="3601209" cy="1649027"/>
          </a:xfrm>
          <a:prstGeom prst="rect">
            <a:avLst/>
          </a:prstGeom>
        </p:spPr>
      </p:pic>
      <p:pic>
        <p:nvPicPr>
          <p:cNvPr id="12" name="Picture 11" descr="A sign in front of a building&#10;&#10;Description automatically generated">
            <a:extLst>
              <a:ext uri="{FF2B5EF4-FFF2-40B4-BE49-F238E27FC236}">
                <a16:creationId xmlns:a16="http://schemas.microsoft.com/office/drawing/2014/main" id="{823E06CF-F629-6C33-0FD4-F43AFE2F9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3510849"/>
            <a:ext cx="3090688" cy="1355113"/>
          </a:xfrm>
          <a:prstGeom prst="rect">
            <a:avLst/>
          </a:prstGeom>
        </p:spPr>
      </p:pic>
      <p:pic>
        <p:nvPicPr>
          <p:cNvPr id="14" name="Picture 13" descr="A building with a gate and a fence&#10;&#10;Description automatically generated">
            <a:extLst>
              <a:ext uri="{FF2B5EF4-FFF2-40B4-BE49-F238E27FC236}">
                <a16:creationId xmlns:a16="http://schemas.microsoft.com/office/drawing/2014/main" id="{926249E2-7C7A-3E84-2938-5B2899A68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30729" r="834" b="18106"/>
          <a:stretch/>
        </p:blipFill>
        <p:spPr>
          <a:xfrm>
            <a:off x="5531203" y="3511377"/>
            <a:ext cx="3610681" cy="1354585"/>
          </a:xfrm>
          <a:prstGeom prst="rect">
            <a:avLst/>
          </a:prstGeom>
        </p:spPr>
      </p:pic>
      <p:pic>
        <p:nvPicPr>
          <p:cNvPr id="1026" name="Picture 2" descr="Central Region Office (@mdcps_central ...">
            <a:extLst>
              <a:ext uri="{FF2B5EF4-FFF2-40B4-BE49-F238E27FC236}">
                <a16:creationId xmlns:a16="http://schemas.microsoft.com/office/drawing/2014/main" id="{B6FCA98C-AFA1-F262-D023-D88C85F3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2014511"/>
            <a:ext cx="2367129" cy="276134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0178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8694360827DF4E80FF07E4ACD608C9" ma:contentTypeVersion="0" ma:contentTypeDescription="Create a new document." ma:contentTypeScope="" ma:versionID="a63c4036b61e43456eae6aabcf6e309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76FA99B-0E1E-4D2D-9B64-FB042875E3A8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EB5D5C-D280-4E94-A829-F2D055144B71}">
  <ds:schemaRefs>
    <ds:schemaRef ds:uri="http://purl.org/dc/elements/1.1/"/>
    <ds:schemaRef ds:uri="http://purl.org/dc/terms/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68</TotalTime>
  <Words>2345</Words>
  <Application>Microsoft Office PowerPoint</Application>
  <PresentationFormat>On-screen Show (4:3)</PresentationFormat>
  <Paragraphs>434</Paragraphs>
  <Slides>55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Aptos</vt:lpstr>
      <vt:lpstr>Arial</vt:lpstr>
      <vt:lpstr>Arial Black</vt:lpstr>
      <vt:lpstr>Calibri</vt:lpstr>
      <vt:lpstr>Century Gothic</vt:lpstr>
      <vt:lpstr>Corbel</vt:lpstr>
      <vt:lpstr>Symbol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Attendance Boundary Committee (ABC) Factors Considered</vt:lpstr>
      <vt:lpstr>Student Demographics Factors</vt:lpstr>
      <vt:lpstr>South Region Office  Advised Status Only</vt:lpstr>
      <vt:lpstr>Questions/ Comments</vt:lpstr>
      <vt:lpstr>Proposed ABC Recommendations </vt:lpstr>
      <vt:lpstr>Recommendations</vt:lpstr>
      <vt:lpstr>Recommendations</vt:lpstr>
      <vt:lpstr>PowerPoint Presentation</vt:lpstr>
      <vt:lpstr>PowerPoint Presentation</vt:lpstr>
      <vt:lpstr>PowerPoint Presentation</vt:lpstr>
      <vt:lpstr> Current boundary for  Lillie C. Evans K- 8 Center </vt:lpstr>
      <vt:lpstr>PowerPoint Presentation</vt:lpstr>
      <vt:lpstr>Proposed boundary for  Liberty City Elementary </vt:lpstr>
      <vt:lpstr> Proposed boundary for  Lillie C. Evans K-8 Center </vt:lpstr>
      <vt:lpstr>               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 Comments</vt:lpstr>
      <vt:lpstr>Proposed ABC Recommendations </vt:lpstr>
      <vt:lpstr>Recommendations</vt:lpstr>
      <vt:lpstr>Recommendations</vt:lpstr>
      <vt:lpstr>PowerPoint Presentation</vt:lpstr>
      <vt:lpstr>Effects</vt:lpstr>
      <vt:lpstr>PowerPoint Presentation</vt:lpstr>
      <vt:lpstr>PowerPoint Presentation</vt:lpstr>
      <vt:lpstr>Questions/ Comments</vt:lpstr>
      <vt:lpstr>Proposed ABC Recommendations </vt:lpstr>
      <vt:lpstr>Proposed Attendance Boundary Recommendations Community Meeting January 16 &amp; 22, 2025</vt:lpstr>
      <vt:lpstr>Rationale for Boundary Change</vt:lpstr>
      <vt:lpstr>Recommendations</vt:lpstr>
      <vt:lpstr>Recommendations</vt:lpstr>
      <vt:lpstr>PowerPoint Presentation</vt:lpstr>
      <vt:lpstr>PowerPoint Presentation</vt:lpstr>
      <vt:lpstr>PowerPoint Presentation</vt:lpstr>
      <vt:lpstr>PowerPoint Presentation</vt:lpstr>
      <vt:lpstr>Effects</vt:lpstr>
      <vt:lpstr>Effects</vt:lpstr>
      <vt:lpstr>Effects</vt:lpstr>
      <vt:lpstr>PowerPoint Presentation</vt:lpstr>
      <vt:lpstr>PowerPoint Presentation</vt:lpstr>
      <vt:lpstr>PowerPoint Presentation</vt:lpstr>
      <vt:lpstr>PowerPoint Presentation</vt:lpstr>
      <vt:lpstr>Questions/ Comments</vt:lpstr>
      <vt:lpstr>PowerPoint Presentation</vt:lpstr>
      <vt:lpstr>SCHOOL LEADERSHIP &amp; PERFORMANCE    ATTENDANCE BOUNDARY COMMITTEE</vt:lpstr>
    </vt:vector>
  </TitlesOfParts>
  <Company>MDCPS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Attendance Boundary Recommendations</dc:title>
  <dc:creator>Tellechea, Jesus</dc:creator>
  <cp:lastModifiedBy>Gonzalez, Ernesto F.</cp:lastModifiedBy>
  <cp:revision>3</cp:revision>
  <cp:lastPrinted>2022-01-04T17:32:09Z</cp:lastPrinted>
  <dcterms:created xsi:type="dcterms:W3CDTF">2006-12-22T17:52:11Z</dcterms:created>
  <dcterms:modified xsi:type="dcterms:W3CDTF">2025-04-03T16:06:49Z</dcterms:modified>
</cp:coreProperties>
</file>