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72" r:id="rId4"/>
    <p:sldId id="273" r:id="rId5"/>
    <p:sldId id="275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564FE-5942-45F1-89AC-8723BA281449}" v="10" dt="2025-09-08T13:31:52.671"/>
    <p1510:client id="{D3C9E08B-B71D-416E-B2ED-DEEFBF7FA193}" v="9" dt="2025-09-08T14:56:26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1F5"/>
          </a:solidFill>
        </a:fill>
      </a:tcStyle>
    </a:wholeTbl>
    <a:band1H>
      <a:tcStyle>
        <a:tcBdr/>
        <a:fill>
          <a:solidFill>
            <a:srgbClr val="D0E3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E3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BACC6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BACC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541BED67-408E-4D1E-8147-654914DBC3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43200" y="5760720"/>
            <a:ext cx="12801600" cy="257174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719CD2FF-CEBE-5D20-664B-5D37556DB4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AFD1FD67-3A30-687F-3358-139DA095B0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4CF12A-4BDA-4D44-9D86-A8288876C219}" type="datetime1">
              <a:rPr lang="en-US"/>
              <a:pPr lvl="0"/>
              <a:t>9/10/2025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9004647-C7C0-F654-D97E-AF9E5D6490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770E78-CB1B-4A7C-B191-A86DF37149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5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53C3A1FE-C07C-1A8D-4388-A3E35ED22BE9}"/>
              </a:ext>
            </a:extLst>
          </p:cNvPr>
          <p:cNvSpPr/>
          <p:nvPr/>
        </p:nvSpPr>
        <p:spPr>
          <a:xfrm>
            <a:off x="11850057" y="647815"/>
            <a:ext cx="6438262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6438265"/>
              <a:gd name="f5" fmla="val 6437937"/>
              <a:gd name="f6" fmla="abs f0"/>
              <a:gd name="f7" fmla="abs f1"/>
              <a:gd name="f8" fmla="abs f2"/>
              <a:gd name="f9" fmla="*/ f0 1 643826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6438265"/>
              <a:gd name="f16" fmla="*/ f10 1 0"/>
              <a:gd name="f17" fmla="*/ f12 1 6438265"/>
              <a:gd name="f18" fmla="*/ f13 1 21600"/>
              <a:gd name="f19" fmla="*/ 21600 f13 1"/>
              <a:gd name="f20" fmla="*/ 0 1 f15"/>
              <a:gd name="f21" fmla="*/ 643826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643826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28575" cap="flat">
            <a:solidFill>
              <a:srgbClr val="2153C4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79CC50CC-97F1-125B-2D01-1037447E5FEE}"/>
              </a:ext>
            </a:extLst>
          </p:cNvPr>
          <p:cNvSpPr/>
          <p:nvPr/>
        </p:nvSpPr>
        <p:spPr>
          <a:xfrm>
            <a:off x="0" y="10116400"/>
            <a:ext cx="18288000" cy="170819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70815"/>
              <a:gd name="f5" fmla="val 18287905"/>
              <a:gd name="f6" fmla="val 170597"/>
              <a:gd name="f7" fmla="*/ f0 1 18288000"/>
              <a:gd name="f8" fmla="*/ f1 1 170815"/>
              <a:gd name="f9" fmla="+- f4 0 f2"/>
              <a:gd name="f10" fmla="+- f3 0 f2"/>
              <a:gd name="f11" fmla="*/ f10 1 18288000"/>
              <a:gd name="f12" fmla="*/ f9 1 170815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8288000" h="170815">
                <a:moveTo>
                  <a:pt x="f5" y="f6"/>
                </a:moveTo>
                <a:lnTo>
                  <a:pt x="f2" y="f6"/>
                </a:lnTo>
                <a:lnTo>
                  <a:pt x="f2" y="f2"/>
                </a:lnTo>
                <a:lnTo>
                  <a:pt x="f5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004AA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101C5B8A-77EF-6B9C-263D-260C138747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4BC343F0-A8A4-F555-AD74-3850355117B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24ABC380-EE78-8B84-DF16-266EA530C9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F04995D8-B729-3974-0759-795461D480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4B8EF-F478-4774-930B-4A682955EA22}" type="datetime1">
              <a:rPr lang="en-US"/>
              <a:pPr lvl="0"/>
              <a:t>9/10/2025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F14621B-DB7D-FE2F-9EDC-207CDB4543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70A71D-4411-45FF-8708-8F6BE1DF93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9E3D8EC7-2583-485F-B89C-F486A169D367}"/>
              </a:ext>
            </a:extLst>
          </p:cNvPr>
          <p:cNvSpPr/>
          <p:nvPr/>
        </p:nvSpPr>
        <p:spPr>
          <a:xfrm>
            <a:off x="1941975" y="2011259"/>
            <a:ext cx="7352032" cy="2743830"/>
          </a:xfrm>
          <a:custGeom>
            <a:avLst/>
            <a:gdLst>
              <a:gd name="f0" fmla="val w"/>
              <a:gd name="f1" fmla="val h"/>
              <a:gd name="f2" fmla="val 0"/>
              <a:gd name="f3" fmla="val 7352030"/>
              <a:gd name="f4" fmla="val 2743835"/>
              <a:gd name="f5" fmla="val 7259148"/>
              <a:gd name="f6" fmla="val 2743579"/>
              <a:gd name="f7" fmla="val 95249"/>
              <a:gd name="f8" fmla="val 76580"/>
              <a:gd name="f9" fmla="val 2741732"/>
              <a:gd name="f10" fmla="val 27898"/>
              <a:gd name="f11" fmla="val 2715681"/>
              <a:gd name="f12" fmla="val 1847"/>
              <a:gd name="f13" fmla="val 2666998"/>
              <a:gd name="f14" fmla="val 2648329"/>
              <a:gd name="f15" fmla="val 16003"/>
              <a:gd name="f16" fmla="val 42405"/>
              <a:gd name="f17" fmla="val 58799"/>
              <a:gd name="f18" fmla="val 7250"/>
              <a:gd name="f19" fmla="val 7311993"/>
              <a:gd name="f20" fmla="val 7347148"/>
              <a:gd name="f21" fmla="val 7351935"/>
              <a:gd name="f22" fmla="val 74554"/>
              <a:gd name="f23" fmla="val 2669024"/>
              <a:gd name="f24" fmla="val 7326500"/>
              <a:gd name="f25" fmla="val 7277817"/>
              <a:gd name="f26" fmla="*/ f0 1 7352030"/>
              <a:gd name="f27" fmla="*/ f1 1 2743835"/>
              <a:gd name="f28" fmla="+- f4 0 f2"/>
              <a:gd name="f29" fmla="+- f3 0 f2"/>
              <a:gd name="f30" fmla="*/ f29 1 7352030"/>
              <a:gd name="f31" fmla="*/ f28 1 2743835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352030" h="2743835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2" y="f14"/>
                </a:lnTo>
                <a:lnTo>
                  <a:pt x="f2" y="f7"/>
                </a:lnTo>
                <a:lnTo>
                  <a:pt x="f15" y="f16"/>
                </a:lnTo>
                <a:lnTo>
                  <a:pt x="f17" y="f18"/>
                </a:lnTo>
                <a:lnTo>
                  <a:pt x="f7" y="f2"/>
                </a:lnTo>
                <a:lnTo>
                  <a:pt x="f5" y="f2"/>
                </a:lnTo>
                <a:lnTo>
                  <a:pt x="f19" y="f15"/>
                </a:lnTo>
                <a:lnTo>
                  <a:pt x="f20" y="f17"/>
                </a:lnTo>
                <a:lnTo>
                  <a:pt x="f21" y="f22"/>
                </a:lnTo>
                <a:lnTo>
                  <a:pt x="f21" y="f23"/>
                </a:lnTo>
                <a:lnTo>
                  <a:pt x="f24" y="f11"/>
                </a:lnTo>
                <a:lnTo>
                  <a:pt x="f25" y="f9"/>
                </a:lnTo>
                <a:lnTo>
                  <a:pt x="f5" y="f6"/>
                </a:lnTo>
                <a:close/>
              </a:path>
            </a:pathLst>
          </a:custGeom>
          <a:solidFill>
            <a:srgbClr val="00AEEF">
              <a:alpha val="9999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8221CB30-5AAF-9473-5F77-4EF1C204F874}"/>
              </a:ext>
            </a:extLst>
          </p:cNvPr>
          <p:cNvSpPr/>
          <p:nvPr/>
        </p:nvSpPr>
        <p:spPr>
          <a:xfrm>
            <a:off x="1941975" y="4945340"/>
            <a:ext cx="7354574" cy="4662809"/>
          </a:xfrm>
          <a:custGeom>
            <a:avLst/>
            <a:gdLst>
              <a:gd name="f0" fmla="val w"/>
              <a:gd name="f1" fmla="val h"/>
              <a:gd name="f2" fmla="val 0"/>
              <a:gd name="f3" fmla="val 7354570"/>
              <a:gd name="f4" fmla="val 4662805"/>
              <a:gd name="f5" fmla="val 7259148"/>
              <a:gd name="f6" fmla="val 4662768"/>
              <a:gd name="f7" fmla="val 95249"/>
              <a:gd name="f8" fmla="val 76580"/>
              <a:gd name="f9" fmla="val 4660921"/>
              <a:gd name="f10" fmla="val 27898"/>
              <a:gd name="f11" fmla="val 4634870"/>
              <a:gd name="f12" fmla="val 1847"/>
              <a:gd name="f13" fmla="val 4586187"/>
              <a:gd name="f14" fmla="val 4567518"/>
              <a:gd name="f15" fmla="val 16003"/>
              <a:gd name="f16" fmla="val 42405"/>
              <a:gd name="f17" fmla="val 58799"/>
              <a:gd name="f18" fmla="val 7250"/>
              <a:gd name="f19" fmla="val 7311993"/>
              <a:gd name="f20" fmla="val 7347148"/>
              <a:gd name="f21" fmla="val 7354399"/>
              <a:gd name="f22" fmla="val 7338395"/>
              <a:gd name="f23" fmla="val 4620363"/>
              <a:gd name="f24" fmla="val 7295599"/>
              <a:gd name="f25" fmla="val 4655518"/>
              <a:gd name="f26" fmla="*/ f0 1 7354570"/>
              <a:gd name="f27" fmla="*/ f1 1 4662805"/>
              <a:gd name="f28" fmla="+- f4 0 f2"/>
              <a:gd name="f29" fmla="+- f3 0 f2"/>
              <a:gd name="f30" fmla="*/ f29 1 7354570"/>
              <a:gd name="f31" fmla="*/ f28 1 4662805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354570" h="4662805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2" y="f14"/>
                </a:lnTo>
                <a:lnTo>
                  <a:pt x="f2" y="f7"/>
                </a:lnTo>
                <a:lnTo>
                  <a:pt x="f15" y="f16"/>
                </a:lnTo>
                <a:lnTo>
                  <a:pt x="f17" y="f18"/>
                </a:lnTo>
                <a:lnTo>
                  <a:pt x="f7" y="f2"/>
                </a:lnTo>
                <a:lnTo>
                  <a:pt x="f5" y="f2"/>
                </a:lnTo>
                <a:lnTo>
                  <a:pt x="f19" y="f15"/>
                </a:lnTo>
                <a:lnTo>
                  <a:pt x="f20" y="f17"/>
                </a:lnTo>
                <a:lnTo>
                  <a:pt x="f21" y="f7"/>
                </a:lnTo>
                <a:lnTo>
                  <a:pt x="f21" y="f14"/>
                </a:lnTo>
                <a:lnTo>
                  <a:pt x="f22" y="f23"/>
                </a:lnTo>
                <a:lnTo>
                  <a:pt x="f24" y="f25"/>
                </a:lnTo>
                <a:lnTo>
                  <a:pt x="f5" y="f6"/>
                </a:lnTo>
                <a:close/>
              </a:path>
            </a:pathLst>
          </a:custGeom>
          <a:solidFill>
            <a:srgbClr val="00BE62">
              <a:alpha val="9999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bg object 18">
            <a:extLst>
              <a:ext uri="{FF2B5EF4-FFF2-40B4-BE49-F238E27FC236}">
                <a16:creationId xmlns:a16="http://schemas.microsoft.com/office/drawing/2014/main" id="{C5A5358A-FB5A-8AFD-C22A-2D48D2D7B520}"/>
              </a:ext>
            </a:extLst>
          </p:cNvPr>
          <p:cNvSpPr/>
          <p:nvPr/>
        </p:nvSpPr>
        <p:spPr>
          <a:xfrm>
            <a:off x="9516928" y="3074139"/>
            <a:ext cx="7354574" cy="5395590"/>
          </a:xfrm>
          <a:custGeom>
            <a:avLst/>
            <a:gdLst>
              <a:gd name="f0" fmla="val w"/>
              <a:gd name="f1" fmla="val h"/>
              <a:gd name="f2" fmla="val 0"/>
              <a:gd name="f3" fmla="val 7354569"/>
              <a:gd name="f4" fmla="val 5395595"/>
              <a:gd name="f5" fmla="val 7259148"/>
              <a:gd name="f6" fmla="val 5395593"/>
              <a:gd name="f7" fmla="val 95249"/>
              <a:gd name="f8" fmla="val 76580"/>
              <a:gd name="f9" fmla="val 5393746"/>
              <a:gd name="f10" fmla="val 27898"/>
              <a:gd name="f11" fmla="val 5367694"/>
              <a:gd name="f12" fmla="val 1847"/>
              <a:gd name="f13" fmla="val 5319012"/>
              <a:gd name="f14" fmla="val 5300343"/>
              <a:gd name="f15" fmla="val 16003"/>
              <a:gd name="f16" fmla="val 42405"/>
              <a:gd name="f17" fmla="val 58799"/>
              <a:gd name="f18" fmla="val 7250"/>
              <a:gd name="f19" fmla="val 7311993"/>
              <a:gd name="f20" fmla="val 7347148"/>
              <a:gd name="f21" fmla="val 7354399"/>
              <a:gd name="f22" fmla="val 7338395"/>
              <a:gd name="f23" fmla="val 5353187"/>
              <a:gd name="f24" fmla="val 7295599"/>
              <a:gd name="f25" fmla="val 5388342"/>
              <a:gd name="f26" fmla="*/ f0 1 7354569"/>
              <a:gd name="f27" fmla="*/ f1 1 5395595"/>
              <a:gd name="f28" fmla="+- f4 0 f2"/>
              <a:gd name="f29" fmla="+- f3 0 f2"/>
              <a:gd name="f30" fmla="*/ f29 1 7354569"/>
              <a:gd name="f31" fmla="*/ f28 1 5395595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354569" h="5395595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2" y="f14"/>
                </a:lnTo>
                <a:lnTo>
                  <a:pt x="f2" y="f7"/>
                </a:lnTo>
                <a:lnTo>
                  <a:pt x="f15" y="f16"/>
                </a:lnTo>
                <a:lnTo>
                  <a:pt x="f17" y="f18"/>
                </a:lnTo>
                <a:lnTo>
                  <a:pt x="f7" y="f2"/>
                </a:lnTo>
                <a:lnTo>
                  <a:pt x="f5" y="f2"/>
                </a:lnTo>
                <a:lnTo>
                  <a:pt x="f19" y="f15"/>
                </a:lnTo>
                <a:lnTo>
                  <a:pt x="f20" y="f17"/>
                </a:lnTo>
                <a:lnTo>
                  <a:pt x="f21" y="f7"/>
                </a:lnTo>
                <a:lnTo>
                  <a:pt x="f21" y="f14"/>
                </a:lnTo>
                <a:lnTo>
                  <a:pt x="f22" y="f23"/>
                </a:lnTo>
                <a:lnTo>
                  <a:pt x="f24" y="f25"/>
                </a:lnTo>
                <a:lnTo>
                  <a:pt x="f5" y="f6"/>
                </a:lnTo>
                <a:close/>
              </a:path>
            </a:pathLst>
          </a:custGeom>
          <a:solidFill>
            <a:srgbClr val="FF3131">
              <a:alpha val="9999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64D29CB8-6340-2CFF-74AE-F543248DD5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9C30257D-E748-7D98-A411-E18A9C125B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366010"/>
            <a:ext cx="7955279" cy="67894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FEC689FB-602D-18D5-E7A3-AF8244FE94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18320" y="2366010"/>
            <a:ext cx="7955279" cy="67894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01A67227-06CA-CBF2-43E6-6A0C6EC825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4598748-34B1-854D-0B3E-43C2FFCF6A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3EDABC-7F20-433B-BC4E-867AB3122D3E}" type="datetime1">
              <a:rPr lang="en-US"/>
              <a:pPr lvl="0"/>
              <a:t>9/10/2025</a:t>
            </a:fld>
            <a:endParaRPr lang="en-US"/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F0805D52-E44B-68FF-0478-9C33F13C78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0A29B-FC2E-4D4C-9717-07B0EB6784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7576A191-B2A1-B57B-8B10-52DD90DADC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3A27D98F-417F-0858-CFDF-9D04E9BFBD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85508-2049-4515-B509-3D210CA98548}" type="datetime1">
              <a:rPr lang="en-US"/>
              <a:pPr lvl="0"/>
              <a:t>9/10/2025</a:t>
            </a:fld>
            <a:endParaRPr lang="en-US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61143199-7C96-7701-95AC-728D6A11B2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223BF-B12B-4328-8E67-A0E85DC3FA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C33D3710-8D66-3CA2-36F3-2AEFCD1821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D5D258-4A6C-4488-A3E0-787F8E55B615}" type="datetime1">
              <a:rPr lang="en-US"/>
              <a:pPr lvl="0"/>
              <a:t>9/10/2025</a:t>
            </a:fld>
            <a:endParaRPr lang="en-US"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D7FD61A5-AE5A-2447-2A19-1F7F786D38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BF2F43-DC41-4F09-BA22-731DA7CE5D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01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098163A7-139D-F915-8C5A-7F0E670A1EF3}"/>
              </a:ext>
            </a:extLst>
          </p:cNvPr>
          <p:cNvSpPr/>
          <p:nvPr/>
        </p:nvSpPr>
        <p:spPr>
          <a:xfrm>
            <a:off x="11850057" y="647815"/>
            <a:ext cx="6438262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6438265"/>
              <a:gd name="f5" fmla="val 6437937"/>
              <a:gd name="f6" fmla="abs f0"/>
              <a:gd name="f7" fmla="abs f1"/>
              <a:gd name="f8" fmla="abs f2"/>
              <a:gd name="f9" fmla="*/ f0 1 643826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6438265"/>
              <a:gd name="f16" fmla="*/ f10 1 0"/>
              <a:gd name="f17" fmla="*/ f12 1 6438265"/>
              <a:gd name="f18" fmla="*/ f13 1 21600"/>
              <a:gd name="f19" fmla="*/ 21600 f13 1"/>
              <a:gd name="f20" fmla="*/ 0 1 f15"/>
              <a:gd name="f21" fmla="*/ 643826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643826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28575" cap="flat">
            <a:solidFill>
              <a:srgbClr val="2153C4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Holder 2">
            <a:extLst>
              <a:ext uri="{FF2B5EF4-FFF2-40B4-BE49-F238E27FC236}">
                <a16:creationId xmlns:a16="http://schemas.microsoft.com/office/drawing/2014/main" id="{D61D70DA-29F7-82CF-AA50-3A533CF4BB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490" y="2724107"/>
            <a:ext cx="1342119" cy="4970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3CD6074F-9E52-B9A4-DAAF-1515F3881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F1F5ED10-C541-2E99-E205-04DFBFAE092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D33099A-C80D-A043-03C8-7D6288EBC2E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Aptos"/>
              </a:defRPr>
            </a:lvl1pPr>
          </a:lstStyle>
          <a:p>
            <a:pPr lvl="0"/>
            <a:fld id="{5E82AD7E-AF3E-4962-AC2B-39D8C4B0EE19}" type="datetime1">
              <a:rPr lang="en-US"/>
              <a:pPr lvl="0"/>
              <a:t>9/10/2025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B70BB14-7A3E-ADCD-CBCE-2090358064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Aptos"/>
              </a:defRPr>
            </a:lvl1pPr>
          </a:lstStyle>
          <a:p>
            <a:pPr lvl="0"/>
            <a:fld id="{60FC40AE-0A2F-4C09-98F0-CF0EE0B43DD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650" b="1" i="0" u="none" strike="noStrike" kern="0" cap="none" spc="0" baseline="0">
          <a:solidFill>
            <a:srgbClr val="FFFFFF"/>
          </a:solidFill>
          <a:uFillTx/>
          <a:latin typeface="Tahoma"/>
          <a:cs typeface="Tahoma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AC8D7A3-5C1B-39E0-15B9-E065A6E4020C}"/>
              </a:ext>
            </a:extLst>
          </p:cNvPr>
          <p:cNvGrpSpPr/>
          <p:nvPr/>
        </p:nvGrpSpPr>
        <p:grpSpPr>
          <a:xfrm>
            <a:off x="0" y="9"/>
            <a:ext cx="18288000" cy="10287000"/>
            <a:chOff x="0" y="9"/>
            <a:chExt cx="18288000" cy="10287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CD72B4B-CCB3-1520-EB31-C02568EFF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66662"/>
              <a:ext cx="18288000" cy="442033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4070B7C-F0D8-4733-E221-9DC7BA862F2F}"/>
                </a:ext>
              </a:extLst>
            </p:cNvPr>
            <p:cNvSpPr/>
            <p:nvPr/>
          </p:nvSpPr>
          <p:spPr>
            <a:xfrm>
              <a:off x="0" y="5855232"/>
              <a:ext cx="18288000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8288000"/>
                <a:gd name="f5" fmla="val 18287998"/>
                <a:gd name="f6" fmla="abs f0"/>
                <a:gd name="f7" fmla="abs f1"/>
                <a:gd name="f8" fmla="abs f2"/>
                <a:gd name="f9" fmla="*/ f0 1 18288000"/>
                <a:gd name="f10" fmla="+- f3 0 f3"/>
                <a:gd name="f11" fmla="+- f4 0 f3"/>
                <a:gd name="f12" fmla="?: f6 f0 1"/>
                <a:gd name="f13" fmla="?: f7 f1 1"/>
                <a:gd name="f14" fmla="?: f8 f2 1"/>
                <a:gd name="f15" fmla="*/ f11 1 18288000"/>
                <a:gd name="f16" fmla="*/ f10 1 0"/>
                <a:gd name="f17" fmla="*/ f12 1 18288000"/>
                <a:gd name="f18" fmla="*/ f13 1 21600"/>
                <a:gd name="f19" fmla="*/ 21600 f13 1"/>
                <a:gd name="f20" fmla="*/ 0 1 f15"/>
                <a:gd name="f21" fmla="*/ 18288000 1 f15"/>
                <a:gd name="f22" fmla="*/ 0 1 f16"/>
                <a:gd name="f23" fmla="*/ 1 1 f16"/>
                <a:gd name="f24" fmla="min f18 f17"/>
                <a:gd name="f25" fmla="*/ f19 1 f14"/>
                <a:gd name="f26" fmla="*/ f20 f9 1"/>
                <a:gd name="f27" fmla="*/ f21 f9 1"/>
                <a:gd name="f28" fmla="val f25"/>
                <a:gd name="f29" fmla="*/ f3 f24 1"/>
                <a:gd name="f30" fmla="+- f28 0 f3"/>
                <a:gd name="f31" fmla="*/ f30 1 0"/>
                <a:gd name="f32" fmla="*/ f23 f31 1"/>
                <a:gd name="f33" fmla="*/ f22 f31 1"/>
                <a:gd name="f34" fmla="*/ f33 f24 1"/>
                <a:gd name="f35" fmla="*/ f3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34" r="f27" b="f35"/>
              <a:pathLst>
                <a:path w="18288000">
                  <a:moveTo>
                    <a:pt x="f5" y="f29"/>
                  </a:moveTo>
                  <a:lnTo>
                    <a:pt x="f3" y="f29"/>
                  </a:lnTo>
                </a:path>
              </a:pathLst>
            </a:custGeom>
            <a:noFill/>
            <a:ln w="76196" cap="flat">
              <a:solidFill>
                <a:srgbClr val="00AEE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E30C9C4-76FD-C370-FD5F-03458B61C689}"/>
                </a:ext>
              </a:extLst>
            </p:cNvPr>
            <p:cNvSpPr/>
            <p:nvPr/>
          </p:nvSpPr>
          <p:spPr>
            <a:xfrm>
              <a:off x="0" y="9"/>
              <a:ext cx="18288000" cy="1028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88000"/>
                <a:gd name="f4" fmla="val 10287000"/>
                <a:gd name="f5" fmla="val 18287899"/>
                <a:gd name="f6" fmla="val 10116401"/>
                <a:gd name="f7" fmla="val 10286987"/>
                <a:gd name="f8" fmla="val 170586"/>
                <a:gd name="f9" fmla="*/ f0 1 18288000"/>
                <a:gd name="f10" fmla="*/ f1 1 10287000"/>
                <a:gd name="f11" fmla="+- f4 0 f2"/>
                <a:gd name="f12" fmla="+- f3 0 f2"/>
                <a:gd name="f13" fmla="*/ f12 1 18288000"/>
                <a:gd name="f14" fmla="*/ f11 1 1028700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288000" h="10287000">
                  <a:moveTo>
                    <a:pt x="f5" y="f6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  <a:path w="18288000" h="10287000">
                  <a:moveTo>
                    <a:pt x="f5" y="f2"/>
                  </a:moveTo>
                  <a:lnTo>
                    <a:pt x="f2" y="f2"/>
                  </a:lnTo>
                  <a:lnTo>
                    <a:pt x="f2" y="f8"/>
                  </a:lnTo>
                  <a:lnTo>
                    <a:pt x="f5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153C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0095E891-BE9E-F361-BC08-8AA3B9CAB337}"/>
              </a:ext>
            </a:extLst>
          </p:cNvPr>
          <p:cNvSpPr txBox="1"/>
          <p:nvPr/>
        </p:nvSpPr>
        <p:spPr>
          <a:xfrm>
            <a:off x="2330161" y="6255630"/>
            <a:ext cx="13969913" cy="40313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6996" rIns="0" bIns="0" anchor="t" anchorCtr="0" compatLnSpc="1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0" cap="none" spc="180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MIAMI-</a:t>
            </a:r>
            <a:r>
              <a:rPr kumimoji="0" lang="en-US" sz="3200" b="0" i="0" u="none" strike="noStrike" kern="0" cap="none" spc="39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DADE</a:t>
            </a: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28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COUNTY</a:t>
            </a:r>
            <a:r>
              <a:rPr kumimoji="0" lang="en-US" sz="3200" b="0" i="0" u="none" strike="noStrike" kern="0" cap="none" spc="-14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30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PUBLIC</a:t>
            </a:r>
            <a:r>
              <a:rPr kumimoji="0" lang="en-US" sz="3200" b="0" i="0" u="none" strike="noStrike" kern="0" cap="none" spc="-14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30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SCHOOLS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Tahoma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0" cap="none" spc="19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Office</a:t>
            </a:r>
            <a:r>
              <a:rPr kumimoji="0" lang="en-US" sz="3200" b="0" i="0" u="none" strike="noStrike" kern="0" cap="none" spc="-155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15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of</a:t>
            </a: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22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Postsecondary Career &amp; Technical Education</a:t>
            </a:r>
            <a:endParaRPr kumimoji="0" lang="en-US" sz="3200" b="0" i="0" u="none" strike="noStrike" kern="0" cap="none" spc="22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Montserrat" pitchFamily="2" charset="0"/>
              <a:ea typeface="Tahoma"/>
              <a:cs typeface="Tahoma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0"/>
                <a:ea typeface="Tahoma" pitchFamily="34"/>
                <a:cs typeface="Tahoma" pitchFamily="34"/>
              </a:rPr>
              <a:t>Expanding CTE Dual Enrollment for High School Students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0"/>
                <a:ea typeface="Tahoma" pitchFamily="34"/>
                <a:cs typeface="Tahoma" pitchFamily="34"/>
              </a:rPr>
              <a:t>Through M-DCPS Technical Colleges</a:t>
            </a:r>
          </a:p>
          <a:p>
            <a:pPr marL="12701" marR="144776" lvl="0" indent="0" algn="ctr" defTabSz="914400" rtl="0" eaLnBrk="1" fontAlgn="auto" latinLnBrk="0" hangingPunct="1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4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1" i="0" u="none" strike="noStrike" kern="0" cap="none" spc="135" normalizeH="0" baseline="0" noProof="0" dirty="0">
                <a:ln>
                  <a:noFill/>
                </a:ln>
                <a:solidFill>
                  <a:srgbClr val="004AAC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Presented by Mr. René Mantilla, Assistant Superintendent </a:t>
            </a:r>
          </a:p>
          <a:p>
            <a:pPr marL="12701" marR="144776" lvl="0" indent="0" algn="ctr" defTabSz="914400" rtl="0" eaLnBrk="1" fontAlgn="auto" latinLnBrk="0" hangingPunct="1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4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000" b="1" i="0" u="none" strike="noStrike" kern="0" cap="none" spc="135" normalizeH="0" baseline="0" noProof="0" dirty="0">
              <a:ln>
                <a:noFill/>
              </a:ln>
              <a:solidFill>
                <a:srgbClr val="004AAC"/>
              </a:solidFill>
              <a:effectLst/>
              <a:uLnTx/>
              <a:uFillTx/>
              <a:latin typeface="Montserrat" pitchFamily="2" charset="0"/>
              <a:ea typeface="Tahoma"/>
              <a:cs typeface="Tahoma"/>
            </a:endParaRPr>
          </a:p>
          <a:p>
            <a:pPr marL="12701" marR="144776" lvl="0" indent="0" algn="l" defTabSz="914400" rtl="0" eaLnBrk="1" fontAlgn="auto" latinLnBrk="0" hangingPunct="1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4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22" name="Picture 21" descr="A logo with purple and white letters&#10;&#10;AI-generated content may be incorrect.">
            <a:extLst>
              <a:ext uri="{FF2B5EF4-FFF2-40B4-BE49-F238E27FC236}">
                <a16:creationId xmlns:a16="http://schemas.microsoft.com/office/drawing/2014/main" id="{D227F956-54B8-42EC-1749-9F7152298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3" y="-3549293"/>
            <a:ext cx="12624290" cy="12624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7E69692-1E9F-DFF0-325F-545788EA02E9}"/>
              </a:ext>
            </a:extLst>
          </p:cNvPr>
          <p:cNvSpPr/>
          <p:nvPr/>
        </p:nvSpPr>
        <p:spPr>
          <a:xfrm>
            <a:off x="0" y="10116400"/>
            <a:ext cx="18288000" cy="170819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70815"/>
              <a:gd name="f5" fmla="val 18287905"/>
              <a:gd name="f6" fmla="val 170597"/>
              <a:gd name="f7" fmla="*/ f0 1 18288000"/>
              <a:gd name="f8" fmla="*/ f1 1 170815"/>
              <a:gd name="f9" fmla="+- f4 0 f2"/>
              <a:gd name="f10" fmla="+- f3 0 f2"/>
              <a:gd name="f11" fmla="*/ f10 1 18288000"/>
              <a:gd name="f12" fmla="*/ f9 1 170815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8288000" h="170815">
                <a:moveTo>
                  <a:pt x="f5" y="f6"/>
                </a:moveTo>
                <a:lnTo>
                  <a:pt x="f2" y="f6"/>
                </a:lnTo>
                <a:lnTo>
                  <a:pt x="f2" y="f2"/>
                </a:lnTo>
                <a:lnTo>
                  <a:pt x="f5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004AA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B5D57F0-0A85-B588-8BA0-A2F4CCD28687}"/>
              </a:ext>
            </a:extLst>
          </p:cNvPr>
          <p:cNvSpPr txBox="1"/>
          <p:nvPr/>
        </p:nvSpPr>
        <p:spPr>
          <a:xfrm>
            <a:off x="1003078" y="1181103"/>
            <a:ext cx="9552864" cy="81681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500" b="1" i="0" u="none" strike="noStrike" kern="0" cap="none" spc="200" baseline="0">
                <a:solidFill>
                  <a:srgbClr val="2153C4"/>
                </a:solidFill>
                <a:uFillTx/>
                <a:latin typeface="Tahoma"/>
                <a:cs typeface="Tahoma"/>
              </a:rPr>
              <a:t>WHY EXPAND CAREER DUAL ENROLLMENT PROGRAMS?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1" i="0" u="none" strike="noStrike" kern="0" cap="none" spc="200" baseline="0">
              <a:solidFill>
                <a:srgbClr val="0070C0"/>
              </a:solidFill>
              <a:uFillTx/>
              <a:latin typeface="Tahoma"/>
              <a:cs typeface="Tahoma"/>
            </a:endParaRP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50" b="1" i="0" u="none" strike="noStrike" kern="0" cap="none" spc="200" baseline="0">
                <a:solidFill>
                  <a:srgbClr val="0070C0"/>
                </a:solidFill>
                <a:uFillTx/>
                <a:latin typeface="Tahoma"/>
                <a:cs typeface="Tahoma"/>
              </a:rPr>
              <a:t>KEY BENEFITS</a:t>
            </a:r>
            <a:endParaRPr lang="en-US" sz="2350" b="1" i="0" u="none" strike="noStrike" kern="0" cap="none" spc="200" baseline="0">
              <a:solidFill>
                <a:srgbClr val="0070C0"/>
              </a:solidFill>
              <a:uFillTx/>
              <a:latin typeface="Tahoma"/>
              <a:ea typeface="Tahoma"/>
              <a:cs typeface="Tahoma"/>
            </a:endParaRP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Accelerated Career Pathways 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Students can graduate high school having earned a high school diploma and an industry certification, reducing the time and cost required to enter the workforce or complete a degree. This head start allows them to begin their professional lives sooner and with no debt.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0" cap="none" spc="0" baseline="0">
              <a:solidFill>
                <a:srgbClr val="1F497D"/>
              </a:solidFill>
              <a:uFillTx/>
              <a:latin typeface="Aptos"/>
            </a:endParaRP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Enhanced Employability 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The programs focus on high-demand, high-wage fields, ensuring that the skills students learn are directly applicable to the current job market. This makes them more competitive and better prepared for today's economy. 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0" cap="none" spc="0" baseline="0">
              <a:solidFill>
                <a:srgbClr val="1F497D"/>
              </a:solidFill>
              <a:uFillTx/>
              <a:latin typeface="Aptos"/>
            </a:endParaRP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Increased Access 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These programs offer a tuition-free pathway to a postsecondary credential. This breaks down financial barriers to accessing higher education and skilled careers.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8BBB088A-D8F9-E484-2C37-BACD943BE15D}"/>
              </a:ext>
            </a:extLst>
          </p:cNvPr>
          <p:cNvSpPr txBox="1"/>
          <p:nvPr/>
        </p:nvSpPr>
        <p:spPr>
          <a:xfrm>
            <a:off x="1015998" y="501008"/>
            <a:ext cx="5966459" cy="267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50" b="0" i="0" u="none" strike="noStrike" kern="0" cap="none" spc="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MIAMI-</a:t>
            </a:r>
            <a:r>
              <a:rPr lang="en-US" sz="1650" b="0" i="0" u="none" strike="noStrike" kern="0" cap="none" spc="17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DADE</a:t>
            </a:r>
            <a:r>
              <a:rPr lang="en-US" sz="1650" b="0" i="0" u="none" strike="noStrike" kern="0" cap="none" spc="-85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3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COUNTY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05" baseline="0">
                <a:solidFill>
                  <a:srgbClr val="00AEEF"/>
                </a:solidFill>
                <a:uFillTx/>
                <a:latin typeface="Tahoma"/>
                <a:cs typeface="Tahoma"/>
              </a:rPr>
              <a:t>PUBLIC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3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SCHOOLS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-19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|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70" baseline="0">
                <a:solidFill>
                  <a:srgbClr val="23408F"/>
                </a:solidFill>
                <a:uFillTx/>
                <a:latin typeface="Tahoma"/>
                <a:cs typeface="Tahoma"/>
              </a:rPr>
              <a:t>OPCTE</a:t>
            </a:r>
            <a:endParaRPr lang="en-US" sz="1650" b="0" i="0" u="none" strike="noStrike" kern="0" cap="none" spc="0" baseline="0">
              <a:solidFill>
                <a:srgbClr val="000000"/>
              </a:solidFill>
              <a:uFillTx/>
              <a:latin typeface="Tahoma"/>
              <a:cs typeface="Tahoma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A2F306A-0768-6EC4-DBDA-C3737E3A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0" y="170892"/>
            <a:ext cx="2152653" cy="21526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erson working on a tire&#10;&#10;AI-generated content may be incorrect.">
            <a:extLst>
              <a:ext uri="{FF2B5EF4-FFF2-40B4-BE49-F238E27FC236}">
                <a16:creationId xmlns:a16="http://schemas.microsoft.com/office/drawing/2014/main" id="{7DABA99F-4A8C-C69C-4343-281FA321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6" t="8219" r="-256" b="-343"/>
          <a:stretch>
            <a:fillRect/>
          </a:stretch>
        </p:blipFill>
        <p:spPr>
          <a:xfrm>
            <a:off x="10933142" y="3133703"/>
            <a:ext cx="6702689" cy="4632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3A456D86-AC60-5DEC-FA2C-80A3F7A53FCF}"/>
              </a:ext>
            </a:extLst>
          </p:cNvPr>
          <p:cNvSpPr txBox="1"/>
          <p:nvPr/>
        </p:nvSpPr>
        <p:spPr>
          <a:xfrm>
            <a:off x="10933544" y="7779578"/>
            <a:ext cx="6718416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2060"/>
                </a:solidFill>
                <a:uFillTx/>
                <a:latin typeface="Aptos"/>
              </a:rPr>
              <a:t>Aviation Mechanics Career Dual Enrollment Student: George T. Baker Aviation Technical College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EFF95BF-2F54-69B8-F33A-6827640CFBE0}"/>
              </a:ext>
            </a:extLst>
          </p:cNvPr>
          <p:cNvSpPr/>
          <p:nvPr/>
        </p:nvSpPr>
        <p:spPr>
          <a:xfrm>
            <a:off x="0" y="10116400"/>
            <a:ext cx="18288000" cy="170819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70815"/>
              <a:gd name="f5" fmla="val 18287905"/>
              <a:gd name="f6" fmla="val 170597"/>
              <a:gd name="f7" fmla="*/ f0 1 18288000"/>
              <a:gd name="f8" fmla="*/ f1 1 170815"/>
              <a:gd name="f9" fmla="+- f4 0 f2"/>
              <a:gd name="f10" fmla="+- f3 0 f2"/>
              <a:gd name="f11" fmla="*/ f10 1 18288000"/>
              <a:gd name="f12" fmla="*/ f9 1 170815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8288000" h="170815">
                <a:moveTo>
                  <a:pt x="f5" y="f6"/>
                </a:moveTo>
                <a:lnTo>
                  <a:pt x="f2" y="f6"/>
                </a:lnTo>
                <a:lnTo>
                  <a:pt x="f2" y="f2"/>
                </a:lnTo>
                <a:lnTo>
                  <a:pt x="f5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004AA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AD601FD-1C54-F59D-2D1C-1568DB258979}"/>
              </a:ext>
            </a:extLst>
          </p:cNvPr>
          <p:cNvSpPr txBox="1"/>
          <p:nvPr/>
        </p:nvSpPr>
        <p:spPr>
          <a:xfrm>
            <a:off x="605122" y="1093146"/>
            <a:ext cx="10439403" cy="10344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500" b="1" i="0" u="none" strike="noStrike" kern="0" cap="none" spc="200" baseline="0">
                <a:solidFill>
                  <a:srgbClr val="2153C4"/>
                </a:solidFill>
                <a:uFillTx/>
                <a:latin typeface="Tahoma"/>
                <a:cs typeface="Tahoma"/>
              </a:rPr>
              <a:t>CAREER DUAL ENROLLMENT EXPANSION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1" i="0" u="none" strike="noStrike" kern="0" cap="none" spc="200" baseline="0">
              <a:solidFill>
                <a:srgbClr val="0070C0"/>
              </a:solidFill>
              <a:uFillTx/>
              <a:latin typeface="Tahoma"/>
              <a:cs typeface="Tahoma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26FAB3BA-1D1D-6603-03B8-11A745B8F0DE}"/>
              </a:ext>
            </a:extLst>
          </p:cNvPr>
          <p:cNvSpPr txBox="1"/>
          <p:nvPr/>
        </p:nvSpPr>
        <p:spPr>
          <a:xfrm>
            <a:off x="601666" y="501008"/>
            <a:ext cx="5966459" cy="267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50" b="0" i="0" u="none" strike="noStrike" kern="0" cap="none" spc="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MIAMI-</a:t>
            </a:r>
            <a:r>
              <a:rPr lang="en-US" sz="1650" b="0" i="0" u="none" strike="noStrike" kern="0" cap="none" spc="17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DADE</a:t>
            </a:r>
            <a:r>
              <a:rPr lang="en-US" sz="1650" b="0" i="0" u="none" strike="noStrike" kern="0" cap="none" spc="-85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3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COUNTY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05" baseline="0">
                <a:solidFill>
                  <a:srgbClr val="00AEEF"/>
                </a:solidFill>
                <a:uFillTx/>
                <a:latin typeface="Tahoma"/>
                <a:cs typeface="Tahoma"/>
              </a:rPr>
              <a:t>PUBLIC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3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SCHOOLS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-19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|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70" baseline="0">
                <a:solidFill>
                  <a:srgbClr val="23408F"/>
                </a:solidFill>
                <a:uFillTx/>
                <a:latin typeface="Tahoma"/>
                <a:cs typeface="Tahoma"/>
              </a:rPr>
              <a:t>OPCTE</a:t>
            </a:r>
            <a:endParaRPr lang="en-US" sz="1650" b="0" i="0" u="none" strike="noStrike" kern="0" cap="none" spc="0" baseline="0">
              <a:solidFill>
                <a:srgbClr val="000000"/>
              </a:solidFill>
              <a:uFillTx/>
              <a:latin typeface="Tahoma"/>
              <a:cs typeface="Tahoma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4286C71-A2DF-0431-3081-E09561F1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78522" y="170892"/>
            <a:ext cx="1776130" cy="177613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4D19C4FE-907C-CF76-6B48-9A222465DE06}"/>
              </a:ext>
            </a:extLst>
          </p:cNvPr>
          <p:cNvGraphicFramePr>
            <a:graphicFrameLocks noGrp="1"/>
          </p:cNvGraphicFramePr>
          <p:nvPr/>
        </p:nvGraphicFramePr>
        <p:xfrm>
          <a:off x="497543" y="2092531"/>
          <a:ext cx="16794946" cy="7581034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3358993">
                  <a:extLst>
                    <a:ext uri="{9D8B030D-6E8A-4147-A177-3AD203B41FA5}">
                      <a16:colId xmlns:a16="http://schemas.microsoft.com/office/drawing/2014/main" val="4023104549"/>
                    </a:ext>
                  </a:extLst>
                </a:gridCol>
                <a:gridCol w="3930520">
                  <a:extLst>
                    <a:ext uri="{9D8B030D-6E8A-4147-A177-3AD203B41FA5}">
                      <a16:colId xmlns:a16="http://schemas.microsoft.com/office/drawing/2014/main" val="3213102507"/>
                    </a:ext>
                  </a:extLst>
                </a:gridCol>
                <a:gridCol w="2635163">
                  <a:extLst>
                    <a:ext uri="{9D8B030D-6E8A-4147-A177-3AD203B41FA5}">
                      <a16:colId xmlns:a16="http://schemas.microsoft.com/office/drawing/2014/main" val="1522097573"/>
                    </a:ext>
                  </a:extLst>
                </a:gridCol>
                <a:gridCol w="1498427">
                  <a:extLst>
                    <a:ext uri="{9D8B030D-6E8A-4147-A177-3AD203B41FA5}">
                      <a16:colId xmlns:a16="http://schemas.microsoft.com/office/drawing/2014/main" val="3766284332"/>
                    </a:ext>
                  </a:extLst>
                </a:gridCol>
                <a:gridCol w="5371843">
                  <a:extLst>
                    <a:ext uri="{9D8B030D-6E8A-4147-A177-3AD203B41FA5}">
                      <a16:colId xmlns:a16="http://schemas.microsoft.com/office/drawing/2014/main" val="3274526687"/>
                    </a:ext>
                  </a:extLst>
                </a:gridCol>
              </a:tblGrid>
              <a:tr h="75340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High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Career Dual Enrollment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Annual Median Salary </a:t>
                      </a:r>
                    </a:p>
                    <a:p>
                      <a:pPr lvl="0" algn="ctr"/>
                      <a:r>
                        <a:rPr lang="en-US" sz="1200"/>
                        <a:t>(Bureau of Labor Statistics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/>
                        <a:t>Florida 2024)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Projected Student Enrollment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Industry Certification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54299"/>
                  </a:ext>
                </a:extLst>
              </a:tr>
              <a:tr h="1184477"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Hialeah Senior High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Master Automotive Service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$48,520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Automotive Service Excellence (ASE) </a:t>
                      </a:r>
                    </a:p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-8 Stackable Credentials (e.g. Brake System Technician, Engine Repair Technician,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89744"/>
                  </a:ext>
                </a:extLst>
              </a:tr>
              <a:tr h="797055"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Miami Carol City Senior 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Medical Assisting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$44,520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Certified Medical Assistant </a:t>
                      </a:r>
                    </a:p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Certified EKG Technician</a:t>
                      </a:r>
                    </a:p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Certified Phlebotomy Technician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92253"/>
                  </a:ext>
                </a:extLst>
              </a:tr>
              <a:tr h="1184477"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Miami Northwestern Senior 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Dental Assisting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$45,520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Certified Dental Assistant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238411"/>
                  </a:ext>
                </a:extLst>
              </a:tr>
              <a:tr h="1184477"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Miami Springs Senior High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Avionics Systems Technician </a:t>
                      </a:r>
                    </a:p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Medical Assisting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$82,850</a:t>
                      </a:r>
                    </a:p>
                    <a:p>
                      <a:pPr lvl="0">
                        <a:buNone/>
                      </a:pPr>
                      <a:r>
                        <a:rPr lang="en-US" sz="22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$44,520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25</a:t>
                      </a:r>
                    </a:p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Aircraft Electronics Technician</a:t>
                      </a:r>
                    </a:p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Certified Medical Assistant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69364"/>
                  </a:ext>
                </a:extLst>
              </a:tr>
              <a:tr h="1184477"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George T. Baker Aviation Technical College Extension Campus @ Miami Sunset Senior High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Aviation Powerplant Mechanics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$79,130</a:t>
                      </a:r>
                    </a:p>
                    <a:p>
                      <a:pPr lvl="0"/>
                      <a:endParaRPr lang="en-US" sz="220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>
                          <a:solidFill>
                            <a:srgbClr val="1F497D"/>
                          </a:solidFill>
                        </a:rPr>
                        <a:t>Aviation Maintenance Technician 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51090"/>
                  </a:ext>
                </a:extLst>
              </a:tr>
            </a:tbl>
          </a:graphicData>
        </a:graphic>
      </p:graphicFrame>
      <p:sp>
        <p:nvSpPr>
          <p:cNvPr id="7" name="object 11">
            <a:extLst>
              <a:ext uri="{FF2B5EF4-FFF2-40B4-BE49-F238E27FC236}">
                <a16:creationId xmlns:a16="http://schemas.microsoft.com/office/drawing/2014/main" id="{B3A56DA3-FA72-3B83-88B7-965C035EC18F}"/>
              </a:ext>
            </a:extLst>
          </p:cNvPr>
          <p:cNvSpPr txBox="1"/>
          <p:nvPr/>
        </p:nvSpPr>
        <p:spPr>
          <a:xfrm>
            <a:off x="699250" y="1613330"/>
            <a:ext cx="5966459" cy="267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50" b="1" i="0" u="none" strike="noStrike" kern="0" cap="none" spc="80" baseline="0">
                <a:solidFill>
                  <a:srgbClr val="1F497D"/>
                </a:solidFill>
                <a:uFillTx/>
                <a:latin typeface="Tahoma"/>
                <a:cs typeface="Tahoma"/>
              </a:rPr>
              <a:t>Annual Median Salary in Miami ($47,920)* </a:t>
            </a:r>
            <a:endParaRPr lang="en-US" sz="1650" b="1" i="0" u="none" strike="noStrike" kern="0" cap="none" spc="0" baseline="0">
              <a:solidFill>
                <a:srgbClr val="1F497D"/>
              </a:solidFill>
              <a:uFillTx/>
              <a:latin typeface="Tahoma"/>
              <a:cs typeface="Tahoma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3D6955C3-C72F-AE1A-2F47-3EFC024ECE32}"/>
              </a:ext>
            </a:extLst>
          </p:cNvPr>
          <p:cNvSpPr txBox="1"/>
          <p:nvPr/>
        </p:nvSpPr>
        <p:spPr>
          <a:xfrm>
            <a:off x="605122" y="9739457"/>
            <a:ext cx="5966459" cy="3827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1" u="none" strike="noStrike" kern="0" cap="none" spc="80" baseline="0">
                <a:solidFill>
                  <a:srgbClr val="1F497D"/>
                </a:solidFill>
                <a:uFillTx/>
                <a:latin typeface="Tahoma"/>
                <a:cs typeface="Tahoma"/>
              </a:rPr>
              <a:t>*Source:  U.S. Bureau of Labor Statistics – Area: Miami Period: May 2024 Median Household Income</a:t>
            </a:r>
            <a:endParaRPr lang="en-US" sz="1200" b="0" i="1" u="none" strike="noStrike" kern="0" cap="none" spc="0" baseline="0">
              <a:solidFill>
                <a:srgbClr val="1F497D"/>
              </a:solidFill>
              <a:uFillTx/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BD2B5B3-35CF-B07D-A338-7C157784E088}"/>
              </a:ext>
            </a:extLst>
          </p:cNvPr>
          <p:cNvSpPr/>
          <p:nvPr/>
        </p:nvSpPr>
        <p:spPr>
          <a:xfrm>
            <a:off x="0" y="10116400"/>
            <a:ext cx="18288000" cy="170819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70815"/>
              <a:gd name="f5" fmla="val 18287905"/>
              <a:gd name="f6" fmla="val 170597"/>
              <a:gd name="f7" fmla="*/ f0 1 18288000"/>
              <a:gd name="f8" fmla="*/ f1 1 170815"/>
              <a:gd name="f9" fmla="+- f4 0 f2"/>
              <a:gd name="f10" fmla="+- f3 0 f2"/>
              <a:gd name="f11" fmla="*/ f10 1 18288000"/>
              <a:gd name="f12" fmla="*/ f9 1 170815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8288000" h="170815">
                <a:moveTo>
                  <a:pt x="f5" y="f6"/>
                </a:moveTo>
                <a:lnTo>
                  <a:pt x="f2" y="f6"/>
                </a:lnTo>
                <a:lnTo>
                  <a:pt x="f2" y="f2"/>
                </a:lnTo>
                <a:lnTo>
                  <a:pt x="f5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004AA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1127AE0-8F44-B9BE-A717-BA6CD92FF6A6}"/>
              </a:ext>
            </a:extLst>
          </p:cNvPr>
          <p:cNvSpPr txBox="1"/>
          <p:nvPr/>
        </p:nvSpPr>
        <p:spPr>
          <a:xfrm>
            <a:off x="1003078" y="1181103"/>
            <a:ext cx="10439403" cy="2307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500" b="1" i="0" u="none" strike="noStrike" kern="0" cap="none" spc="200" baseline="0">
                <a:solidFill>
                  <a:srgbClr val="2153C4"/>
                </a:solidFill>
                <a:uFillTx/>
                <a:latin typeface="Tahoma"/>
                <a:cs typeface="Tahoma"/>
              </a:rPr>
              <a:t>COST BENEFITS OF CAREER DUAL ENROLLMENT EXPANSION</a:t>
            </a: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500" b="1" i="0" u="none" strike="noStrike" kern="0" cap="none" spc="200" baseline="0">
              <a:solidFill>
                <a:srgbClr val="2153C4"/>
              </a:solidFill>
              <a:uFillTx/>
              <a:latin typeface="Tahoma"/>
              <a:cs typeface="Tahoma"/>
            </a:endParaRPr>
          </a:p>
          <a:p>
            <a:pPr marL="12701" marR="103500" lvl="0" indent="0" algn="l" defTabSz="914400" rtl="0" fontAlgn="auto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1" i="0" u="none" strike="noStrike" kern="0" cap="none" spc="200" baseline="0">
              <a:solidFill>
                <a:srgbClr val="0070C0"/>
              </a:solidFill>
              <a:uFillTx/>
              <a:latin typeface="Tahoma"/>
              <a:cs typeface="Tahoma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9CB2215F-570C-2879-484E-6B0A0DB571D4}"/>
              </a:ext>
            </a:extLst>
          </p:cNvPr>
          <p:cNvSpPr txBox="1"/>
          <p:nvPr/>
        </p:nvSpPr>
        <p:spPr>
          <a:xfrm>
            <a:off x="1015998" y="501008"/>
            <a:ext cx="5966459" cy="267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50" b="0" i="0" u="none" strike="noStrike" kern="0" cap="none" spc="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MIAMI-</a:t>
            </a:r>
            <a:r>
              <a:rPr lang="en-US" sz="1650" b="0" i="0" u="none" strike="noStrike" kern="0" cap="none" spc="17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DADE</a:t>
            </a:r>
            <a:r>
              <a:rPr lang="en-US" sz="1650" b="0" i="0" u="none" strike="noStrike" kern="0" cap="none" spc="-85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3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COUNTY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05" baseline="0">
                <a:solidFill>
                  <a:srgbClr val="00AEEF"/>
                </a:solidFill>
                <a:uFillTx/>
                <a:latin typeface="Tahoma"/>
                <a:cs typeface="Tahoma"/>
              </a:rPr>
              <a:t>PUBLIC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13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SCHOOLS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-19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|</a:t>
            </a:r>
            <a:r>
              <a:rPr lang="en-US" sz="1650" b="0" i="0" u="none" strike="noStrike" kern="0" cap="none" spc="-80" baseline="0">
                <a:solidFill>
                  <a:srgbClr val="00AEEF"/>
                </a:solidFill>
                <a:uFillTx/>
                <a:latin typeface="Tahoma"/>
                <a:cs typeface="Tahoma"/>
              </a:rPr>
              <a:t> </a:t>
            </a:r>
            <a:r>
              <a:rPr lang="en-US" sz="1650" b="0" i="0" u="none" strike="noStrike" kern="0" cap="none" spc="70" baseline="0">
                <a:solidFill>
                  <a:srgbClr val="23408F"/>
                </a:solidFill>
                <a:uFillTx/>
                <a:latin typeface="Tahoma"/>
                <a:cs typeface="Tahoma"/>
              </a:rPr>
              <a:t>OPCTE</a:t>
            </a:r>
            <a:endParaRPr lang="en-US" sz="1650" b="0" i="0" u="none" strike="noStrike" kern="0" cap="none" spc="0" baseline="0">
              <a:solidFill>
                <a:srgbClr val="000000"/>
              </a:solidFill>
              <a:uFillTx/>
              <a:latin typeface="Tahoma"/>
              <a:cs typeface="Tahom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9E2923-FFC2-9408-2EE4-E8A44080AFDF}"/>
              </a:ext>
            </a:extLst>
          </p:cNvPr>
          <p:cNvSpPr/>
          <p:nvPr/>
        </p:nvSpPr>
        <p:spPr>
          <a:xfrm>
            <a:off x="838203" y="3009903"/>
            <a:ext cx="9895792" cy="47089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Strategic Funding Sources: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Expansions were funded through competitive grants and industry performance allocation, tied to successful student outcomes and program completion.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0" cap="none" spc="0" baseline="0">
              <a:solidFill>
                <a:srgbClr val="1F497D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0" cap="none" spc="0" baseline="0">
              <a:solidFill>
                <a:srgbClr val="1F497D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Significant Transportation Savings: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The elimination of student travel to the technical college campuses results in direct savings on fuel, bus maintenance, and driver labor costs.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0" cap="none" spc="0" baseline="0">
              <a:solidFill>
                <a:srgbClr val="1F497D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Increased Scheduling Flexibility: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1F497D"/>
                </a:solidFill>
                <a:uFillTx/>
                <a:latin typeface="Aptos"/>
              </a:rPr>
              <a:t>Removing the need for travel time drastically reduces master schedule constraints.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499DD86-AECD-B1FD-E17A-EF99A7946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472" y="1709434"/>
            <a:ext cx="5638327" cy="74682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16CBA0E-1C2F-1A83-6DEA-025FC485817A}"/>
              </a:ext>
            </a:extLst>
          </p:cNvPr>
          <p:cNvSpPr txBox="1"/>
          <p:nvPr/>
        </p:nvSpPr>
        <p:spPr>
          <a:xfrm>
            <a:off x="10547293" y="9164948"/>
            <a:ext cx="661840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2060"/>
                </a:solidFill>
                <a:uFillTx/>
                <a:latin typeface="Aptos"/>
              </a:rPr>
              <a:t>Medical Assisting Career Dual Enrollment Students: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2060"/>
                </a:solidFill>
                <a:uFillTx/>
                <a:latin typeface="Aptos"/>
              </a:rPr>
              <a:t>Miami Carol City Senior High School 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BED5D35-AA9D-36FF-044E-1B671776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0" y="170892"/>
            <a:ext cx="2152653" cy="21526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22576-F279-937F-117A-DAB12609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F9A6D28-8A5B-33F5-FB89-85A771CF133A}"/>
              </a:ext>
            </a:extLst>
          </p:cNvPr>
          <p:cNvGrpSpPr/>
          <p:nvPr/>
        </p:nvGrpSpPr>
        <p:grpSpPr>
          <a:xfrm>
            <a:off x="0" y="9"/>
            <a:ext cx="18288000" cy="10287000"/>
            <a:chOff x="0" y="9"/>
            <a:chExt cx="18288000" cy="10287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6C54D590-3C8F-35B1-801D-44725373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66662"/>
              <a:ext cx="18288000" cy="442033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9E4C2F-0E7F-13A8-047B-27CC4BDE6E3E}"/>
                </a:ext>
              </a:extLst>
            </p:cNvPr>
            <p:cNvSpPr/>
            <p:nvPr/>
          </p:nvSpPr>
          <p:spPr>
            <a:xfrm>
              <a:off x="0" y="5855232"/>
              <a:ext cx="18288000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8288000"/>
                <a:gd name="f5" fmla="val 18287998"/>
                <a:gd name="f6" fmla="abs f0"/>
                <a:gd name="f7" fmla="abs f1"/>
                <a:gd name="f8" fmla="abs f2"/>
                <a:gd name="f9" fmla="*/ f0 1 18288000"/>
                <a:gd name="f10" fmla="+- f3 0 f3"/>
                <a:gd name="f11" fmla="+- f4 0 f3"/>
                <a:gd name="f12" fmla="?: f6 f0 1"/>
                <a:gd name="f13" fmla="?: f7 f1 1"/>
                <a:gd name="f14" fmla="?: f8 f2 1"/>
                <a:gd name="f15" fmla="*/ f11 1 18288000"/>
                <a:gd name="f16" fmla="*/ f10 1 0"/>
                <a:gd name="f17" fmla="*/ f12 1 18288000"/>
                <a:gd name="f18" fmla="*/ f13 1 21600"/>
                <a:gd name="f19" fmla="*/ 21600 f13 1"/>
                <a:gd name="f20" fmla="*/ 0 1 f15"/>
                <a:gd name="f21" fmla="*/ 18288000 1 f15"/>
                <a:gd name="f22" fmla="*/ 0 1 f16"/>
                <a:gd name="f23" fmla="*/ 1 1 f16"/>
                <a:gd name="f24" fmla="min f18 f17"/>
                <a:gd name="f25" fmla="*/ f19 1 f14"/>
                <a:gd name="f26" fmla="*/ f20 f9 1"/>
                <a:gd name="f27" fmla="*/ f21 f9 1"/>
                <a:gd name="f28" fmla="val f25"/>
                <a:gd name="f29" fmla="*/ f3 f24 1"/>
                <a:gd name="f30" fmla="+- f28 0 f3"/>
                <a:gd name="f31" fmla="*/ f30 1 0"/>
                <a:gd name="f32" fmla="*/ f23 f31 1"/>
                <a:gd name="f33" fmla="*/ f22 f31 1"/>
                <a:gd name="f34" fmla="*/ f33 f24 1"/>
                <a:gd name="f35" fmla="*/ f3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34" r="f27" b="f35"/>
              <a:pathLst>
                <a:path w="18288000">
                  <a:moveTo>
                    <a:pt x="f5" y="f29"/>
                  </a:moveTo>
                  <a:lnTo>
                    <a:pt x="f3" y="f29"/>
                  </a:lnTo>
                </a:path>
              </a:pathLst>
            </a:custGeom>
            <a:noFill/>
            <a:ln w="76196" cap="flat">
              <a:solidFill>
                <a:srgbClr val="00AEE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4F9B499-32C3-EF33-2A54-A41AF881EDFA}"/>
                </a:ext>
              </a:extLst>
            </p:cNvPr>
            <p:cNvSpPr/>
            <p:nvPr/>
          </p:nvSpPr>
          <p:spPr>
            <a:xfrm>
              <a:off x="0" y="9"/>
              <a:ext cx="18288000" cy="1028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88000"/>
                <a:gd name="f4" fmla="val 10287000"/>
                <a:gd name="f5" fmla="val 18287899"/>
                <a:gd name="f6" fmla="val 10116401"/>
                <a:gd name="f7" fmla="val 10286987"/>
                <a:gd name="f8" fmla="val 170586"/>
                <a:gd name="f9" fmla="*/ f0 1 18288000"/>
                <a:gd name="f10" fmla="*/ f1 1 10287000"/>
                <a:gd name="f11" fmla="+- f4 0 f2"/>
                <a:gd name="f12" fmla="+- f3 0 f2"/>
                <a:gd name="f13" fmla="*/ f12 1 18288000"/>
                <a:gd name="f14" fmla="*/ f11 1 1028700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288000" h="10287000">
                  <a:moveTo>
                    <a:pt x="f5" y="f6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  <a:path w="18288000" h="10287000">
                  <a:moveTo>
                    <a:pt x="f5" y="f2"/>
                  </a:moveTo>
                  <a:lnTo>
                    <a:pt x="f2" y="f2"/>
                  </a:lnTo>
                  <a:lnTo>
                    <a:pt x="f2" y="f8"/>
                  </a:lnTo>
                  <a:lnTo>
                    <a:pt x="f5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153C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FC5583C9-7823-6C60-6BE3-29E8C8CE6D6F}"/>
              </a:ext>
            </a:extLst>
          </p:cNvPr>
          <p:cNvSpPr txBox="1"/>
          <p:nvPr/>
        </p:nvSpPr>
        <p:spPr>
          <a:xfrm>
            <a:off x="2330161" y="6255630"/>
            <a:ext cx="13969913" cy="40313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6996" rIns="0" bIns="0" anchor="t" anchorCtr="0" compatLnSpc="1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0" cap="none" spc="180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MIAMI-</a:t>
            </a:r>
            <a:r>
              <a:rPr kumimoji="0" lang="en-US" sz="3200" b="0" i="0" u="none" strike="noStrike" kern="0" cap="none" spc="39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DADE</a:t>
            </a: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28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COUNTY</a:t>
            </a:r>
            <a:r>
              <a:rPr kumimoji="0" lang="en-US" sz="3200" b="0" i="0" u="none" strike="noStrike" kern="0" cap="none" spc="-14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30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PUBLIC</a:t>
            </a:r>
            <a:r>
              <a:rPr kumimoji="0" lang="en-US" sz="3200" b="0" i="0" u="none" strike="noStrike" kern="0" cap="none" spc="-14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305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SCHOOLS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Tahoma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0" cap="none" spc="19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Office</a:t>
            </a:r>
            <a:r>
              <a:rPr kumimoji="0" lang="en-US" sz="3200" b="0" i="0" u="none" strike="noStrike" kern="0" cap="none" spc="-155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15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of</a:t>
            </a: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22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Postsecondary Career &amp; Technical Education</a:t>
            </a:r>
            <a:endParaRPr kumimoji="0" lang="en-US" sz="3200" b="0" i="0" u="none" strike="noStrike" kern="0" cap="none" spc="22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Montserrat" pitchFamily="2" charset="0"/>
              <a:ea typeface="Tahoma"/>
              <a:cs typeface="Tahoma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0"/>
                <a:ea typeface="Tahoma" pitchFamily="34"/>
                <a:cs typeface="Tahoma" pitchFamily="34"/>
              </a:rPr>
              <a:t>Expanding CTE Dual Enrollment for High School Students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0"/>
                <a:ea typeface="Tahoma" pitchFamily="34"/>
                <a:cs typeface="Tahoma" pitchFamily="34"/>
              </a:rPr>
              <a:t>Through M-DCPS Technical Colleges</a:t>
            </a:r>
          </a:p>
          <a:p>
            <a:pPr marL="12701" marR="144776" lvl="0" indent="0" algn="ctr" defTabSz="914400" rtl="0" eaLnBrk="1" fontAlgn="auto" latinLnBrk="0" hangingPunct="1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4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1" i="0" u="none" strike="noStrike" kern="0" cap="none" spc="135" normalizeH="0" baseline="0" noProof="0" dirty="0">
                <a:ln>
                  <a:noFill/>
                </a:ln>
                <a:solidFill>
                  <a:srgbClr val="004AAC"/>
                </a:solidFill>
                <a:effectLst/>
                <a:uLnTx/>
                <a:uFillTx/>
                <a:latin typeface="Montserrat" pitchFamily="2" charset="0"/>
                <a:ea typeface="+mn-ea"/>
                <a:cs typeface="Tahoma"/>
              </a:rPr>
              <a:t>Presented by Mr. René Mantilla, Assistant Superintendent </a:t>
            </a:r>
          </a:p>
          <a:p>
            <a:pPr marL="12701" marR="144776" lvl="0" indent="0" algn="ctr" defTabSz="914400" rtl="0" eaLnBrk="1" fontAlgn="auto" latinLnBrk="0" hangingPunct="1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4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000" b="1" i="0" u="none" strike="noStrike" kern="0" cap="none" spc="135" normalizeH="0" baseline="0" noProof="0" dirty="0">
              <a:ln>
                <a:noFill/>
              </a:ln>
              <a:solidFill>
                <a:srgbClr val="004AAC"/>
              </a:solidFill>
              <a:effectLst/>
              <a:uLnTx/>
              <a:uFillTx/>
              <a:latin typeface="Montserrat" pitchFamily="2" charset="0"/>
              <a:ea typeface="Tahoma"/>
              <a:cs typeface="Tahoma"/>
            </a:endParaRPr>
          </a:p>
          <a:p>
            <a:pPr marL="12701" marR="144776" lvl="0" indent="0" algn="l" defTabSz="914400" rtl="0" eaLnBrk="1" fontAlgn="auto" latinLnBrk="0" hangingPunct="1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4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22" name="Picture 21" descr="A logo with purple and white letters&#10;&#10;AI-generated content may be incorrect.">
            <a:extLst>
              <a:ext uri="{FF2B5EF4-FFF2-40B4-BE49-F238E27FC236}">
                <a16:creationId xmlns:a16="http://schemas.microsoft.com/office/drawing/2014/main" id="{DC05DD07-C8A1-0480-218E-59303857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3" y="-3549293"/>
            <a:ext cx="12624290" cy="12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478</Words>
  <Application>Microsoft Office PowerPoint</Application>
  <PresentationFormat>Custom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Montserrat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ROI Slide Deck</dc:title>
  <dc:creator>ALEXANDRE RAMIREZ</dc:creator>
  <cp:keywords>DAGv84A-wZQ,BAFic15yoIg,0</cp:keywords>
  <cp:lastModifiedBy>presentation</cp:lastModifiedBy>
  <cp:revision>6</cp:revision>
  <cp:lastPrinted>2025-09-03T16:47:03Z</cp:lastPrinted>
  <dcterms:created xsi:type="dcterms:W3CDTF">2025-09-02T11:19:46Z</dcterms:created>
  <dcterms:modified xsi:type="dcterms:W3CDTF">2025-09-10T18:44:25Z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2025-09-02T00:00:00Z</vt:filetime>
  </property>
  <property fmtid="{D5CDD505-2E9C-101B-9397-08002B2CF9AE}" pid="5" name="Producer">
    <vt:lpwstr>Canva</vt:lpwstr>
  </property>
</Properties>
</file>