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nva Sans" panose="020B0604020202020204" charset="0"/>
      <p:regular r:id="rId6"/>
    </p:embeddedFont>
    <p:embeddedFont>
      <p:font typeface="Cormorant Garamond Bold" panose="020B0604020202020204" charset="0"/>
      <p:regular r:id="rId7"/>
    </p:embeddedFont>
    <p:embeddedFont>
      <p:font typeface="DM Sans" pitchFamily="2" charset="0"/>
      <p:regular r:id="rId8"/>
    </p:embeddedFont>
    <p:embeddedFont>
      <p:font typeface="Gordita Bold" panose="020B0604020202020204" charset="0"/>
      <p:regular r:id="rId9"/>
    </p:embeddedFont>
    <p:embeddedFont>
      <p:font typeface="Playfair Display Bold" panose="020B0604020202020204" charset="0"/>
      <p:regular r:id="rId10"/>
    </p:embeddedFont>
    <p:embeddedFont>
      <p:font typeface="TAN Angleton" panose="020B0604020202020204"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0671" autoAdjust="0"/>
  </p:normalViewPr>
  <p:slideViewPr>
    <p:cSldViewPr>
      <p:cViewPr varScale="1">
        <p:scale>
          <a:sx n="45" d="100"/>
          <a:sy n="45" d="100"/>
        </p:scale>
        <p:origin x="22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2.fntdata"/><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notesMaster" Target="notesMasters/notesMaster1.xml"/><Relationship Id="rId15" Type="http://schemas.openxmlformats.org/officeDocument/2006/relationships/tableStyles" Target="tableStyles.xml"/><Relationship Id="rId1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z, Ernesto F." userId="01f50262-ffd0-4ea3-8228-065a27f1353f" providerId="ADAL" clId="{9F91F358-7B5B-448A-A3B8-AD7CA0784605}"/>
    <pc:docChg chg="modSld">
      <pc:chgData name="Gonzalez, Ernesto F." userId="01f50262-ffd0-4ea3-8228-065a27f1353f" providerId="ADAL" clId="{9F91F358-7B5B-448A-A3B8-AD7CA0784605}" dt="2025-10-03T17:22:05.577" v="33" actId="20577"/>
      <pc:docMkLst>
        <pc:docMk/>
      </pc:docMkLst>
      <pc:sldChg chg="modNotesTx">
        <pc:chgData name="Gonzalez, Ernesto F." userId="01f50262-ffd0-4ea3-8228-065a27f1353f" providerId="ADAL" clId="{9F91F358-7B5B-448A-A3B8-AD7CA0784605}" dt="2025-10-03T17:22:05.577" v="33" actId="20577"/>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Today, we honor more than years of service as we recognize two decades of dedication, achievement, and the many ways you have positively impacted the lives of children and families in VPK. Your journey reflects a legacy of dedication, joy that brightens every classroom, and wisdom that continues to guide and inspire those around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your commitment, compassion, and creativity.  You make a lasting impact in the lives of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rot="-5400000">
            <a:off x="10649084" y="-1158913"/>
            <a:ext cx="12566641" cy="12126808"/>
          </a:xfrm>
          <a:custGeom>
            <a:avLst/>
            <a:gdLst/>
            <a:ahLst/>
            <a:cxnLst/>
            <a:rect l="l" t="t" r="r" b="b"/>
            <a:pathLst>
              <a:path w="12566641" h="12126808">
                <a:moveTo>
                  <a:pt x="0" y="0"/>
                </a:moveTo>
                <a:lnTo>
                  <a:pt x="12566641" y="0"/>
                </a:lnTo>
                <a:lnTo>
                  <a:pt x="12566641" y="12126808"/>
                </a:lnTo>
                <a:lnTo>
                  <a:pt x="0" y="12126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437626" y="-295237"/>
            <a:ext cx="6064730" cy="3578191"/>
          </a:xfrm>
          <a:custGeom>
            <a:avLst/>
            <a:gdLst/>
            <a:ahLst/>
            <a:cxnLst/>
            <a:rect l="l" t="t" r="r" b="b"/>
            <a:pathLst>
              <a:path w="6064730" h="3578191">
                <a:moveTo>
                  <a:pt x="0" y="0"/>
                </a:moveTo>
                <a:lnTo>
                  <a:pt x="6064730" y="0"/>
                </a:lnTo>
                <a:lnTo>
                  <a:pt x="6064730" y="3578191"/>
                </a:lnTo>
                <a:lnTo>
                  <a:pt x="0" y="3578191"/>
                </a:lnTo>
                <a:lnTo>
                  <a:pt x="0" y="0"/>
                </a:lnTo>
                <a:close/>
              </a:path>
            </a:pathLst>
          </a:custGeom>
          <a:blipFill>
            <a:blip r:embed="rId6"/>
            <a:stretch>
              <a:fillRect/>
            </a:stretch>
          </a:blipFill>
        </p:spPr>
        <p:txBody>
          <a:bodyPr/>
          <a:lstStyle/>
          <a:p>
            <a:endParaRPr lang="en-US"/>
          </a:p>
        </p:txBody>
      </p:sp>
      <p:sp>
        <p:nvSpPr>
          <p:cNvPr id="5" name="Freeform 5"/>
          <p:cNvSpPr/>
          <p:nvPr/>
        </p:nvSpPr>
        <p:spPr>
          <a:xfrm rot="1571647">
            <a:off x="792621" y="282205"/>
            <a:ext cx="472158" cy="1492989"/>
          </a:xfrm>
          <a:custGeom>
            <a:avLst/>
            <a:gdLst/>
            <a:ahLst/>
            <a:cxnLst/>
            <a:rect l="l" t="t" r="r" b="b"/>
            <a:pathLst>
              <a:path w="472158" h="1492989">
                <a:moveTo>
                  <a:pt x="0" y="0"/>
                </a:moveTo>
                <a:lnTo>
                  <a:pt x="472158" y="0"/>
                </a:lnTo>
                <a:lnTo>
                  <a:pt x="472158" y="1492990"/>
                </a:lnTo>
                <a:lnTo>
                  <a:pt x="0" y="1492990"/>
                </a:lnTo>
                <a:lnTo>
                  <a:pt x="0" y="0"/>
                </a:lnTo>
                <a:close/>
              </a:path>
            </a:pathLst>
          </a:custGeom>
          <a:blipFill>
            <a:blip r:embed="rId7"/>
            <a:stretch>
              <a:fillRect/>
            </a:stretch>
          </a:blipFill>
        </p:spPr>
        <p:txBody>
          <a:bodyPr/>
          <a:lstStyle/>
          <a:p>
            <a:endParaRPr lang="en-US"/>
          </a:p>
        </p:txBody>
      </p:sp>
      <p:sp>
        <p:nvSpPr>
          <p:cNvPr id="6" name="Freeform 6"/>
          <p:cNvSpPr/>
          <p:nvPr/>
        </p:nvSpPr>
        <p:spPr>
          <a:xfrm rot="-1314399">
            <a:off x="8678354" y="458526"/>
            <a:ext cx="299687" cy="947628"/>
          </a:xfrm>
          <a:custGeom>
            <a:avLst/>
            <a:gdLst/>
            <a:ahLst/>
            <a:cxnLst/>
            <a:rect l="l" t="t" r="r" b="b"/>
            <a:pathLst>
              <a:path w="299687" h="947628">
                <a:moveTo>
                  <a:pt x="0" y="0"/>
                </a:moveTo>
                <a:lnTo>
                  <a:pt x="299688" y="0"/>
                </a:lnTo>
                <a:lnTo>
                  <a:pt x="299688" y="947628"/>
                </a:lnTo>
                <a:lnTo>
                  <a:pt x="0" y="947628"/>
                </a:lnTo>
                <a:lnTo>
                  <a:pt x="0" y="0"/>
                </a:lnTo>
                <a:close/>
              </a:path>
            </a:pathLst>
          </a:custGeom>
          <a:blipFill>
            <a:blip r:embed="rId7"/>
            <a:stretch>
              <a:fillRect/>
            </a:stretch>
          </a:blipFill>
        </p:spPr>
        <p:txBody>
          <a:bodyPr/>
          <a:lstStyle/>
          <a:p>
            <a:endParaRPr lang="en-US"/>
          </a:p>
        </p:txBody>
      </p:sp>
      <p:sp>
        <p:nvSpPr>
          <p:cNvPr id="7" name="Freeform 7"/>
          <p:cNvSpPr/>
          <p:nvPr/>
        </p:nvSpPr>
        <p:spPr>
          <a:xfrm>
            <a:off x="1913165" y="5143500"/>
            <a:ext cx="8548733" cy="3192395"/>
          </a:xfrm>
          <a:custGeom>
            <a:avLst/>
            <a:gdLst/>
            <a:ahLst/>
            <a:cxnLst/>
            <a:rect l="l" t="t" r="r" b="b"/>
            <a:pathLst>
              <a:path w="8548733" h="3192395">
                <a:moveTo>
                  <a:pt x="0" y="0"/>
                </a:moveTo>
                <a:lnTo>
                  <a:pt x="8548733" y="0"/>
                </a:lnTo>
                <a:lnTo>
                  <a:pt x="8548733" y="3192395"/>
                </a:lnTo>
                <a:lnTo>
                  <a:pt x="0" y="3192395"/>
                </a:lnTo>
                <a:lnTo>
                  <a:pt x="0" y="0"/>
                </a:lnTo>
                <a:close/>
              </a:path>
            </a:pathLst>
          </a:custGeom>
          <a:blipFill>
            <a:blip r:embed="rId8"/>
            <a:stretch>
              <a:fillRect l="-12735" r="-4881"/>
            </a:stretch>
          </a:blipFill>
        </p:spPr>
        <p:txBody>
          <a:bodyPr/>
          <a:lstStyle/>
          <a:p>
            <a:endParaRPr lang="en-US"/>
          </a:p>
        </p:txBody>
      </p:sp>
      <p:sp>
        <p:nvSpPr>
          <p:cNvPr id="8" name="Freeform 8"/>
          <p:cNvSpPr/>
          <p:nvPr/>
        </p:nvSpPr>
        <p:spPr>
          <a:xfrm rot="2343889">
            <a:off x="10033554" y="8303028"/>
            <a:ext cx="856688" cy="2708896"/>
          </a:xfrm>
          <a:custGeom>
            <a:avLst/>
            <a:gdLst/>
            <a:ahLst/>
            <a:cxnLst/>
            <a:rect l="l" t="t" r="r" b="b"/>
            <a:pathLst>
              <a:path w="856688" h="2708896">
                <a:moveTo>
                  <a:pt x="0" y="0"/>
                </a:moveTo>
                <a:lnTo>
                  <a:pt x="856688" y="0"/>
                </a:lnTo>
                <a:lnTo>
                  <a:pt x="856688" y="2708896"/>
                </a:lnTo>
                <a:lnTo>
                  <a:pt x="0" y="2708896"/>
                </a:lnTo>
                <a:lnTo>
                  <a:pt x="0" y="0"/>
                </a:lnTo>
                <a:close/>
              </a:path>
            </a:pathLst>
          </a:custGeom>
          <a:blipFill>
            <a:blip r:embed="rId7"/>
            <a:stretch>
              <a:fillRect/>
            </a:stretch>
          </a:blipFill>
        </p:spPr>
        <p:txBody>
          <a:bodyPr/>
          <a:lstStyle/>
          <a:p>
            <a:endParaRPr lang="en-US"/>
          </a:p>
        </p:txBody>
      </p:sp>
      <p:sp>
        <p:nvSpPr>
          <p:cNvPr id="9" name="Freeform 9"/>
          <p:cNvSpPr/>
          <p:nvPr/>
        </p:nvSpPr>
        <p:spPr>
          <a:xfrm>
            <a:off x="9816331" y="8497905"/>
            <a:ext cx="6064730" cy="3578191"/>
          </a:xfrm>
          <a:custGeom>
            <a:avLst/>
            <a:gdLst/>
            <a:ahLst/>
            <a:cxnLst/>
            <a:rect l="l" t="t" r="r" b="b"/>
            <a:pathLst>
              <a:path w="6064730" h="3578191">
                <a:moveTo>
                  <a:pt x="0" y="0"/>
                </a:moveTo>
                <a:lnTo>
                  <a:pt x="6064730" y="0"/>
                </a:lnTo>
                <a:lnTo>
                  <a:pt x="6064730" y="3578190"/>
                </a:lnTo>
                <a:lnTo>
                  <a:pt x="0" y="3578190"/>
                </a:lnTo>
                <a:lnTo>
                  <a:pt x="0" y="0"/>
                </a:lnTo>
                <a:close/>
              </a:path>
            </a:pathLst>
          </a:custGeom>
          <a:blipFill>
            <a:blip r:embed="rId6"/>
            <a:stretch>
              <a:fillRect/>
            </a:stretch>
          </a:blipFill>
        </p:spPr>
        <p:txBody>
          <a:bodyPr/>
          <a:lstStyle/>
          <a:p>
            <a:endParaRPr lang="en-US"/>
          </a:p>
        </p:txBody>
      </p:sp>
      <p:sp>
        <p:nvSpPr>
          <p:cNvPr id="10" name="Freeform 10"/>
          <p:cNvSpPr/>
          <p:nvPr/>
        </p:nvSpPr>
        <p:spPr>
          <a:xfrm>
            <a:off x="12962485" y="3049268"/>
            <a:ext cx="4962442" cy="4846497"/>
          </a:xfrm>
          <a:custGeom>
            <a:avLst/>
            <a:gdLst/>
            <a:ahLst/>
            <a:cxnLst/>
            <a:rect l="l" t="t" r="r" b="b"/>
            <a:pathLst>
              <a:path w="4962442" h="4846497">
                <a:moveTo>
                  <a:pt x="0" y="0"/>
                </a:moveTo>
                <a:lnTo>
                  <a:pt x="4962442" y="0"/>
                </a:lnTo>
                <a:lnTo>
                  <a:pt x="4962442" y="4846497"/>
                </a:lnTo>
                <a:lnTo>
                  <a:pt x="0" y="4846497"/>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10528" y="4904491"/>
            <a:ext cx="5316865" cy="5300301"/>
          </a:xfrm>
          <a:custGeom>
            <a:avLst/>
            <a:gdLst/>
            <a:ahLst/>
            <a:cxnLst/>
            <a:rect l="l" t="t" r="r" b="b"/>
            <a:pathLst>
              <a:path w="5316865" h="5300301">
                <a:moveTo>
                  <a:pt x="0" y="0"/>
                </a:moveTo>
                <a:lnTo>
                  <a:pt x="5316864" y="0"/>
                </a:lnTo>
                <a:lnTo>
                  <a:pt x="5316864" y="5300301"/>
                </a:lnTo>
                <a:lnTo>
                  <a:pt x="0" y="5300301"/>
                </a:lnTo>
                <a:lnTo>
                  <a:pt x="0" y="0"/>
                </a:lnTo>
                <a:close/>
              </a:path>
            </a:pathLst>
          </a:custGeom>
          <a:blipFill>
            <a:blip r:embed="rId10"/>
            <a:stretch>
              <a:fillRect/>
            </a:stretch>
          </a:blipFill>
        </p:spPr>
        <p:txBody>
          <a:bodyPr/>
          <a:lstStyle/>
          <a:p>
            <a:endParaRPr lang="en-US"/>
          </a:p>
        </p:txBody>
      </p:sp>
      <p:sp>
        <p:nvSpPr>
          <p:cNvPr id="12" name="Freeform 12"/>
          <p:cNvSpPr/>
          <p:nvPr/>
        </p:nvSpPr>
        <p:spPr>
          <a:xfrm>
            <a:off x="9816331" y="5472516"/>
            <a:ext cx="4283796" cy="5313870"/>
          </a:xfrm>
          <a:custGeom>
            <a:avLst/>
            <a:gdLst/>
            <a:ahLst/>
            <a:cxnLst/>
            <a:rect l="l" t="t" r="r" b="b"/>
            <a:pathLst>
              <a:path w="4283796" h="5313870">
                <a:moveTo>
                  <a:pt x="0" y="0"/>
                </a:moveTo>
                <a:lnTo>
                  <a:pt x="4283796" y="0"/>
                </a:lnTo>
                <a:lnTo>
                  <a:pt x="4283796" y="5313870"/>
                </a:lnTo>
                <a:lnTo>
                  <a:pt x="0" y="5313870"/>
                </a:lnTo>
                <a:lnTo>
                  <a:pt x="0" y="0"/>
                </a:lnTo>
                <a:close/>
              </a:path>
            </a:pathLst>
          </a:custGeom>
          <a:blipFill>
            <a:blip r:embed="rId11"/>
            <a:stretch>
              <a:fillRect/>
            </a:stretch>
          </a:blipFill>
        </p:spPr>
        <p:txBody>
          <a:bodyPr/>
          <a:lstStyle/>
          <a:p>
            <a:endParaRPr lang="en-US"/>
          </a:p>
        </p:txBody>
      </p:sp>
      <p:sp>
        <p:nvSpPr>
          <p:cNvPr id="13" name="TextBox 13"/>
          <p:cNvSpPr txBox="1"/>
          <p:nvPr/>
        </p:nvSpPr>
        <p:spPr>
          <a:xfrm>
            <a:off x="2119992" y="2196103"/>
            <a:ext cx="8415215" cy="2947397"/>
          </a:xfrm>
          <a:prstGeom prst="rect">
            <a:avLst/>
          </a:prstGeom>
        </p:spPr>
        <p:txBody>
          <a:bodyPr lIns="0" tIns="0" rIns="0" bIns="0" rtlCol="0" anchor="t">
            <a:spAutoFit/>
          </a:bodyPr>
          <a:lstStyle/>
          <a:p>
            <a:pPr algn="ctr">
              <a:lnSpc>
                <a:spcPts val="11919"/>
              </a:lnSpc>
            </a:pPr>
            <a:r>
              <a:rPr lang="en-US" sz="8335">
                <a:solidFill>
                  <a:srgbClr val="FCDD69"/>
                </a:solidFill>
                <a:latin typeface="TAN Angleton"/>
                <a:ea typeface="TAN Angleton"/>
                <a:cs typeface="TAN Angleton"/>
                <a:sym typeface="TAN Angleton"/>
              </a:rPr>
              <a:t>20 YEARS </a:t>
            </a:r>
          </a:p>
          <a:p>
            <a:pPr algn="ctr">
              <a:lnSpc>
                <a:spcPts val="11919"/>
              </a:lnSpc>
            </a:pPr>
            <a:r>
              <a:rPr lang="en-US" sz="8335">
                <a:solidFill>
                  <a:srgbClr val="FCDD69"/>
                </a:solidFill>
                <a:latin typeface="TAN Angleton"/>
                <a:ea typeface="TAN Angleton"/>
                <a:cs typeface="TAN Angleton"/>
                <a:sym typeface="TAN Angleton"/>
              </a:rPr>
              <a:t>IN VPK</a:t>
            </a:r>
          </a:p>
        </p:txBody>
      </p:sp>
      <p:sp>
        <p:nvSpPr>
          <p:cNvPr id="14" name="TextBox 14"/>
          <p:cNvSpPr txBox="1"/>
          <p:nvPr/>
        </p:nvSpPr>
        <p:spPr>
          <a:xfrm>
            <a:off x="2371998" y="6322092"/>
            <a:ext cx="7444333" cy="743264"/>
          </a:xfrm>
          <a:prstGeom prst="rect">
            <a:avLst/>
          </a:prstGeom>
        </p:spPr>
        <p:txBody>
          <a:bodyPr lIns="0" tIns="0" rIns="0" bIns="0" rtlCol="0" anchor="t">
            <a:spAutoFit/>
          </a:bodyPr>
          <a:lstStyle/>
          <a:p>
            <a:pPr algn="ctr">
              <a:lnSpc>
                <a:spcPts val="3043"/>
              </a:lnSpc>
            </a:pPr>
            <a:r>
              <a:rPr lang="en-US" sz="2288" b="1">
                <a:solidFill>
                  <a:srgbClr val="031E44"/>
                </a:solidFill>
                <a:latin typeface="Gordita Bold"/>
                <a:ea typeface="Gordita Bold"/>
                <a:cs typeface="Gordita Bold"/>
                <a:sym typeface="Gordita Bold"/>
              </a:rPr>
              <a:t>Honoring</a:t>
            </a:r>
          </a:p>
          <a:p>
            <a:pPr algn="ctr">
              <a:lnSpc>
                <a:spcPts val="3043"/>
              </a:lnSpc>
            </a:pPr>
            <a:r>
              <a:rPr lang="en-US" sz="2288" b="1">
                <a:solidFill>
                  <a:srgbClr val="031E44"/>
                </a:solidFill>
                <a:latin typeface="Gordita Bold"/>
                <a:ea typeface="Gordita Bold"/>
                <a:cs typeface="Gordita Bold"/>
                <a:sym typeface="Gordita Bold"/>
              </a:rPr>
              <a:t> Early Childhood VPK Classroom Educators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076168">
            <a:off x="14527781" y="4638675"/>
            <a:ext cx="4906899" cy="8229600"/>
          </a:xfrm>
          <a:custGeom>
            <a:avLst/>
            <a:gdLst/>
            <a:ahLst/>
            <a:cxnLst/>
            <a:rect l="l" t="t" r="r" b="b"/>
            <a:pathLst>
              <a:path w="4906899" h="8229600">
                <a:moveTo>
                  <a:pt x="0" y="0"/>
                </a:moveTo>
                <a:lnTo>
                  <a:pt x="4906899" y="0"/>
                </a:lnTo>
                <a:lnTo>
                  <a:pt x="4906899"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15430462" y="536061"/>
            <a:ext cx="2311976" cy="2329447"/>
          </a:xfrm>
          <a:custGeom>
            <a:avLst/>
            <a:gdLst/>
            <a:ahLst/>
            <a:cxnLst/>
            <a:rect l="l" t="t" r="r" b="b"/>
            <a:pathLst>
              <a:path w="2311976" h="2329447">
                <a:moveTo>
                  <a:pt x="0" y="0"/>
                </a:moveTo>
                <a:lnTo>
                  <a:pt x="2311976" y="0"/>
                </a:lnTo>
                <a:lnTo>
                  <a:pt x="2311976" y="2329447"/>
                </a:lnTo>
                <a:lnTo>
                  <a:pt x="0" y="232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195927" y="457835"/>
            <a:ext cx="10962213" cy="570865"/>
          </a:xfrm>
          <a:prstGeom prst="rect">
            <a:avLst/>
          </a:prstGeom>
        </p:spPr>
        <p:txBody>
          <a:bodyPr lIns="0" tIns="0" rIns="0" bIns="0" rtlCol="0" anchor="t">
            <a:spAutoFit/>
          </a:bodyPr>
          <a:lstStyle/>
          <a:p>
            <a:pPr algn="l">
              <a:lnSpc>
                <a:spcPts val="4655"/>
              </a:lnSpc>
            </a:pPr>
            <a:r>
              <a:rPr lang="en-US" sz="3500">
                <a:solidFill>
                  <a:srgbClr val="FCDD69"/>
                </a:solidFill>
                <a:latin typeface="TAN Angleton"/>
                <a:ea typeface="TAN Angleton"/>
                <a:cs typeface="TAN Angleton"/>
                <a:sym typeface="TAN Angleton"/>
              </a:rPr>
              <a:t>TEACHERS &amp; PARAPROFESSIONALS</a:t>
            </a:r>
          </a:p>
        </p:txBody>
      </p:sp>
      <p:sp>
        <p:nvSpPr>
          <p:cNvPr id="6" name="TextBox 6"/>
          <p:cNvSpPr txBox="1"/>
          <p:nvPr/>
        </p:nvSpPr>
        <p:spPr>
          <a:xfrm>
            <a:off x="1028700" y="1292973"/>
            <a:ext cx="6021596" cy="9935734"/>
          </a:xfrm>
          <a:prstGeom prst="rect">
            <a:avLst/>
          </a:prstGeom>
        </p:spPr>
        <p:txBody>
          <a:bodyPr lIns="0" tIns="0" rIns="0" bIns="0" rtlCol="0" anchor="t">
            <a:spAutoFit/>
          </a:bodyPr>
          <a:lstStyle/>
          <a:p>
            <a:pPr algn="l">
              <a:lnSpc>
                <a:spcPts val="4367"/>
              </a:lnSpc>
            </a:pPr>
            <a:r>
              <a:rPr lang="en-US" sz="3521" b="1">
                <a:solidFill>
                  <a:srgbClr val="FFFBE8"/>
                </a:solidFill>
                <a:latin typeface="Cormorant Garamond Bold"/>
                <a:ea typeface="Cormorant Garamond Bold"/>
                <a:cs typeface="Cormorant Garamond Bold"/>
                <a:sym typeface="Cormorant Garamond Bold"/>
              </a:rPr>
              <a:t>Elba Abrahante</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Shalon Anderson</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Cristina Chica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Lilian Crousillat</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Nicole Daryadel</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Iliana Delgado</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Gina Domond</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Diana Faget</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Roxana Flores</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Lucy Franky</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Debra Gamundi</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Marlen Gomez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Claudia Gonzalez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Isabel Gonzalez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Joann Greene</a:t>
            </a:r>
          </a:p>
          <a:p>
            <a:pPr algn="l">
              <a:lnSpc>
                <a:spcPts val="4367"/>
              </a:lnSpc>
            </a:pPr>
            <a:endParaRPr lang="en-US" sz="3521" b="1">
              <a:solidFill>
                <a:srgbClr val="FFFBE8"/>
              </a:solidFill>
              <a:latin typeface="Cormorant Garamond Bold"/>
              <a:ea typeface="Cormorant Garamond Bold"/>
              <a:cs typeface="Cormorant Garamond Bold"/>
              <a:sym typeface="Cormorant Garamond Bold"/>
            </a:endParaRPr>
          </a:p>
          <a:p>
            <a:pPr algn="l">
              <a:lnSpc>
                <a:spcPts val="4367"/>
              </a:lnSpc>
            </a:pPr>
            <a:endParaRPr lang="en-US" sz="3521" b="1">
              <a:solidFill>
                <a:srgbClr val="FFFBE8"/>
              </a:solidFill>
              <a:latin typeface="Cormorant Garamond Bold"/>
              <a:ea typeface="Cormorant Garamond Bold"/>
              <a:cs typeface="Cormorant Garamond Bold"/>
              <a:sym typeface="Cormorant Garamond Bold"/>
            </a:endParaRPr>
          </a:p>
          <a:p>
            <a:pPr algn="l">
              <a:lnSpc>
                <a:spcPts val="4367"/>
              </a:lnSpc>
            </a:pPr>
            <a:endParaRPr lang="en-US" sz="3521" b="1">
              <a:solidFill>
                <a:srgbClr val="FFFBE8"/>
              </a:solidFill>
              <a:latin typeface="Cormorant Garamond Bold"/>
              <a:ea typeface="Cormorant Garamond Bold"/>
              <a:cs typeface="Cormorant Garamond Bold"/>
              <a:sym typeface="Cormorant Garamond Bold"/>
            </a:endParaRPr>
          </a:p>
        </p:txBody>
      </p:sp>
      <p:sp>
        <p:nvSpPr>
          <p:cNvPr id="7" name="Freeform 7"/>
          <p:cNvSpPr/>
          <p:nvPr/>
        </p:nvSpPr>
        <p:spPr>
          <a:xfrm flipH="1" flipV="1">
            <a:off x="11677708" y="8096113"/>
            <a:ext cx="6064730" cy="3578191"/>
          </a:xfrm>
          <a:custGeom>
            <a:avLst/>
            <a:gdLst/>
            <a:ahLst/>
            <a:cxnLst/>
            <a:rect l="l" t="t" r="r" b="b"/>
            <a:pathLst>
              <a:path w="6064730" h="3578191">
                <a:moveTo>
                  <a:pt x="6064730" y="3578190"/>
                </a:moveTo>
                <a:lnTo>
                  <a:pt x="0" y="3578190"/>
                </a:lnTo>
                <a:lnTo>
                  <a:pt x="0" y="0"/>
                </a:lnTo>
                <a:lnTo>
                  <a:pt x="6064730" y="0"/>
                </a:lnTo>
                <a:lnTo>
                  <a:pt x="6064730" y="3578190"/>
                </a:lnTo>
                <a:close/>
              </a:path>
            </a:pathLst>
          </a:custGeom>
          <a:blipFill>
            <a:blip r:embed="rId6"/>
            <a:stretch>
              <a:fillRect/>
            </a:stretch>
          </a:blipFill>
        </p:spPr>
        <p:txBody>
          <a:bodyPr/>
          <a:lstStyle/>
          <a:p>
            <a:endParaRPr lang="en-US"/>
          </a:p>
        </p:txBody>
      </p:sp>
      <p:sp>
        <p:nvSpPr>
          <p:cNvPr id="8" name="TextBox 8"/>
          <p:cNvSpPr txBox="1"/>
          <p:nvPr/>
        </p:nvSpPr>
        <p:spPr>
          <a:xfrm>
            <a:off x="5002797" y="1313530"/>
            <a:ext cx="6021596" cy="8830834"/>
          </a:xfrm>
          <a:prstGeom prst="rect">
            <a:avLst/>
          </a:prstGeom>
        </p:spPr>
        <p:txBody>
          <a:bodyPr lIns="0" tIns="0" rIns="0" bIns="0" rtlCol="0" anchor="t">
            <a:spAutoFit/>
          </a:bodyPr>
          <a:lstStyle/>
          <a:p>
            <a:pPr algn="l">
              <a:lnSpc>
                <a:spcPts val="4367"/>
              </a:lnSpc>
            </a:pPr>
            <a:r>
              <a:rPr lang="en-US" sz="3521" b="1">
                <a:solidFill>
                  <a:srgbClr val="FFFBE8"/>
                </a:solidFill>
                <a:latin typeface="Cormorant Garamond Bold"/>
                <a:ea typeface="Cormorant Garamond Bold"/>
                <a:cs typeface="Cormorant Garamond Bold"/>
                <a:sym typeface="Cormorant Garamond Bold"/>
              </a:rPr>
              <a:t>Dara Gutierrez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Laura Hernandez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Zonia Illa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Edna James</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Delia Katz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Dana Kramer</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Miurka Lebron</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Alina Leyva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Theresa McNamara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Jeanette Osuna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Zaida Perez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Ana Pinillos</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Rosa Quintero</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Cristina Ravelo</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Erin Reusch</a:t>
            </a:r>
          </a:p>
          <a:p>
            <a:pPr algn="l">
              <a:lnSpc>
                <a:spcPts val="4367"/>
              </a:lnSpc>
            </a:pPr>
            <a:endParaRPr lang="en-US" sz="3521" b="1">
              <a:solidFill>
                <a:srgbClr val="FFFBE8"/>
              </a:solidFill>
              <a:latin typeface="Cormorant Garamond Bold"/>
              <a:ea typeface="Cormorant Garamond Bold"/>
              <a:cs typeface="Cormorant Garamond Bold"/>
              <a:sym typeface="Cormorant Garamond Bold"/>
            </a:endParaRPr>
          </a:p>
        </p:txBody>
      </p:sp>
      <p:sp>
        <p:nvSpPr>
          <p:cNvPr id="9" name="TextBox 9"/>
          <p:cNvSpPr txBox="1"/>
          <p:nvPr/>
        </p:nvSpPr>
        <p:spPr>
          <a:xfrm>
            <a:off x="9005784" y="1313530"/>
            <a:ext cx="6021596" cy="6068584"/>
          </a:xfrm>
          <a:prstGeom prst="rect">
            <a:avLst/>
          </a:prstGeom>
        </p:spPr>
        <p:txBody>
          <a:bodyPr lIns="0" tIns="0" rIns="0" bIns="0" rtlCol="0" anchor="t">
            <a:spAutoFit/>
          </a:bodyPr>
          <a:lstStyle/>
          <a:p>
            <a:pPr algn="l">
              <a:lnSpc>
                <a:spcPts val="4367"/>
              </a:lnSpc>
            </a:pPr>
            <a:r>
              <a:rPr lang="en-US" sz="3521" b="1">
                <a:solidFill>
                  <a:srgbClr val="FFFBE8"/>
                </a:solidFill>
                <a:latin typeface="Cormorant Garamond Bold"/>
                <a:ea typeface="Cormorant Garamond Bold"/>
                <a:cs typeface="Cormorant Garamond Bold"/>
                <a:sym typeface="Cormorant Garamond Bold"/>
              </a:rPr>
              <a:t>Tammy Riley</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Lolliette Romero</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Roxanne Rotger</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Cristina Rubio</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Lianna Saenz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Carla Schuab</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Rosella Simoni</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Karen Solis</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Alicia Velazquez</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Susana Villotta</a:t>
            </a:r>
          </a:p>
          <a:p>
            <a:pPr algn="l">
              <a:lnSpc>
                <a:spcPts val="4367"/>
              </a:lnSpc>
            </a:pPr>
            <a:r>
              <a:rPr lang="en-US" sz="3521" b="1">
                <a:solidFill>
                  <a:srgbClr val="FFFBE8"/>
                </a:solidFill>
                <a:latin typeface="Cormorant Garamond Bold"/>
                <a:ea typeface="Cormorant Garamond Bold"/>
                <a:cs typeface="Cormorant Garamond Bold"/>
                <a:sym typeface="Cormorant Garamond Bold"/>
              </a:rPr>
              <a:t>Cynthia Warren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5372620" y="1072828"/>
            <a:ext cx="2069252" cy="1691614"/>
          </a:xfrm>
          <a:custGeom>
            <a:avLst/>
            <a:gdLst/>
            <a:ahLst/>
            <a:cxnLst/>
            <a:rect l="l" t="t" r="r" b="b"/>
            <a:pathLst>
              <a:path w="2069252" h="1691614">
                <a:moveTo>
                  <a:pt x="0" y="0"/>
                </a:moveTo>
                <a:lnTo>
                  <a:pt x="2069252" y="0"/>
                </a:lnTo>
                <a:lnTo>
                  <a:pt x="2069252" y="1691614"/>
                </a:lnTo>
                <a:lnTo>
                  <a:pt x="0" y="1691614"/>
                </a:lnTo>
                <a:lnTo>
                  <a:pt x="0" y="0"/>
                </a:lnTo>
                <a:close/>
              </a:path>
            </a:pathLst>
          </a:custGeom>
          <a:blipFill>
            <a:blip r:embed="rId4"/>
            <a:stretch>
              <a:fillRect/>
            </a:stretch>
          </a:blipFill>
        </p:spPr>
        <p:txBody>
          <a:bodyPr/>
          <a:lstStyle/>
          <a:p>
            <a:endParaRPr lang="en-US"/>
          </a:p>
        </p:txBody>
      </p:sp>
      <p:sp>
        <p:nvSpPr>
          <p:cNvPr id="4" name="Freeform 4"/>
          <p:cNvSpPr/>
          <p:nvPr/>
        </p:nvSpPr>
        <p:spPr>
          <a:xfrm>
            <a:off x="14614943" y="283455"/>
            <a:ext cx="3181974" cy="2922452"/>
          </a:xfrm>
          <a:custGeom>
            <a:avLst/>
            <a:gdLst/>
            <a:ahLst/>
            <a:cxnLst/>
            <a:rect l="l" t="t" r="r" b="b"/>
            <a:pathLst>
              <a:path w="3181974" h="2922452">
                <a:moveTo>
                  <a:pt x="0" y="0"/>
                </a:moveTo>
                <a:lnTo>
                  <a:pt x="3181974" y="0"/>
                </a:lnTo>
                <a:lnTo>
                  <a:pt x="3181974" y="2922452"/>
                </a:lnTo>
                <a:lnTo>
                  <a:pt x="0" y="2922452"/>
                </a:lnTo>
                <a:lnTo>
                  <a:pt x="0" y="0"/>
                </a:lnTo>
                <a:close/>
              </a:path>
            </a:pathLst>
          </a:custGeom>
          <a:blipFill>
            <a:blip r:embed="rId5"/>
            <a:stretch>
              <a:fillRect l="-5746" r="-26226" b="-5810"/>
            </a:stretch>
          </a:blipFill>
          <a:ln w="38100" cap="sq">
            <a:solidFill>
              <a:srgbClr val="000000"/>
            </a:solidFill>
            <a:prstDash val="solid"/>
            <a:miter/>
          </a:ln>
        </p:spPr>
        <p:txBody>
          <a:bodyPr/>
          <a:lstStyle/>
          <a:p>
            <a:endParaRPr lang="en-US"/>
          </a:p>
        </p:txBody>
      </p:sp>
      <p:sp>
        <p:nvSpPr>
          <p:cNvPr id="5" name="Freeform 5"/>
          <p:cNvSpPr/>
          <p:nvPr/>
        </p:nvSpPr>
        <p:spPr>
          <a:xfrm>
            <a:off x="14614943" y="6557053"/>
            <a:ext cx="3181974" cy="2922452"/>
          </a:xfrm>
          <a:custGeom>
            <a:avLst/>
            <a:gdLst/>
            <a:ahLst/>
            <a:cxnLst/>
            <a:rect l="l" t="t" r="r" b="b"/>
            <a:pathLst>
              <a:path w="3181974" h="2922452">
                <a:moveTo>
                  <a:pt x="0" y="0"/>
                </a:moveTo>
                <a:lnTo>
                  <a:pt x="3181974" y="0"/>
                </a:lnTo>
                <a:lnTo>
                  <a:pt x="3181974" y="2922452"/>
                </a:lnTo>
                <a:lnTo>
                  <a:pt x="0" y="2922452"/>
                </a:lnTo>
                <a:lnTo>
                  <a:pt x="0" y="0"/>
                </a:lnTo>
                <a:close/>
              </a:path>
            </a:pathLst>
          </a:custGeom>
          <a:blipFill>
            <a:blip r:embed="rId6"/>
            <a:stretch>
              <a:fillRect t="-7662" b="-7662"/>
            </a:stretch>
          </a:blipFill>
          <a:ln w="38100" cap="sq">
            <a:solidFill>
              <a:srgbClr val="000000"/>
            </a:solidFill>
            <a:prstDash val="solid"/>
            <a:miter/>
          </a:ln>
        </p:spPr>
        <p:txBody>
          <a:bodyPr/>
          <a:lstStyle/>
          <a:p>
            <a:endParaRPr lang="en-US"/>
          </a:p>
        </p:txBody>
      </p:sp>
      <p:sp>
        <p:nvSpPr>
          <p:cNvPr id="6" name="Freeform 6"/>
          <p:cNvSpPr/>
          <p:nvPr/>
        </p:nvSpPr>
        <p:spPr>
          <a:xfrm>
            <a:off x="472166" y="201781"/>
            <a:ext cx="3148404" cy="2974363"/>
          </a:xfrm>
          <a:custGeom>
            <a:avLst/>
            <a:gdLst/>
            <a:ahLst/>
            <a:cxnLst/>
            <a:rect l="l" t="t" r="r" b="b"/>
            <a:pathLst>
              <a:path w="3148404" h="2974363">
                <a:moveTo>
                  <a:pt x="0" y="0"/>
                </a:moveTo>
                <a:lnTo>
                  <a:pt x="3148404" y="0"/>
                </a:lnTo>
                <a:lnTo>
                  <a:pt x="3148404" y="2974363"/>
                </a:lnTo>
                <a:lnTo>
                  <a:pt x="0" y="2974363"/>
                </a:lnTo>
                <a:lnTo>
                  <a:pt x="0" y="0"/>
                </a:lnTo>
                <a:close/>
              </a:path>
            </a:pathLst>
          </a:custGeom>
          <a:blipFill>
            <a:blip r:embed="rId7"/>
            <a:stretch>
              <a:fillRect t="-7668" b="-7668"/>
            </a:stretch>
          </a:blipFill>
          <a:ln w="19050" cap="sq">
            <a:solidFill>
              <a:srgbClr val="000000"/>
            </a:solidFill>
            <a:prstDash val="solid"/>
            <a:miter/>
          </a:ln>
        </p:spPr>
        <p:txBody>
          <a:bodyPr/>
          <a:lstStyle/>
          <a:p>
            <a:endParaRPr lang="en-US"/>
          </a:p>
        </p:txBody>
      </p:sp>
      <p:sp>
        <p:nvSpPr>
          <p:cNvPr id="7" name="Freeform 7"/>
          <p:cNvSpPr/>
          <p:nvPr/>
        </p:nvSpPr>
        <p:spPr>
          <a:xfrm>
            <a:off x="14614943" y="3420541"/>
            <a:ext cx="3181974" cy="2922452"/>
          </a:xfrm>
          <a:custGeom>
            <a:avLst/>
            <a:gdLst/>
            <a:ahLst/>
            <a:cxnLst/>
            <a:rect l="l" t="t" r="r" b="b"/>
            <a:pathLst>
              <a:path w="3181974" h="2922452">
                <a:moveTo>
                  <a:pt x="0" y="0"/>
                </a:moveTo>
                <a:lnTo>
                  <a:pt x="3181974" y="0"/>
                </a:lnTo>
                <a:lnTo>
                  <a:pt x="3181974" y="2922453"/>
                </a:lnTo>
                <a:lnTo>
                  <a:pt x="0" y="2922453"/>
                </a:lnTo>
                <a:lnTo>
                  <a:pt x="0" y="0"/>
                </a:lnTo>
                <a:close/>
              </a:path>
            </a:pathLst>
          </a:custGeom>
          <a:blipFill>
            <a:blip r:embed="rId8"/>
            <a:stretch>
              <a:fillRect b="-1951"/>
            </a:stretch>
          </a:blipFill>
          <a:ln w="19050" cap="sq">
            <a:solidFill>
              <a:srgbClr val="000000"/>
            </a:solidFill>
            <a:prstDash val="solid"/>
            <a:miter/>
          </a:ln>
        </p:spPr>
        <p:txBody>
          <a:bodyPr/>
          <a:lstStyle/>
          <a:p>
            <a:endParaRPr lang="en-US"/>
          </a:p>
        </p:txBody>
      </p:sp>
      <p:sp>
        <p:nvSpPr>
          <p:cNvPr id="8" name="Freeform 8"/>
          <p:cNvSpPr/>
          <p:nvPr/>
        </p:nvSpPr>
        <p:spPr>
          <a:xfrm>
            <a:off x="472166" y="3394298"/>
            <a:ext cx="3148404" cy="2974363"/>
          </a:xfrm>
          <a:custGeom>
            <a:avLst/>
            <a:gdLst/>
            <a:ahLst/>
            <a:cxnLst/>
            <a:rect l="l" t="t" r="r" b="b"/>
            <a:pathLst>
              <a:path w="3148404" h="2974363">
                <a:moveTo>
                  <a:pt x="0" y="0"/>
                </a:moveTo>
                <a:lnTo>
                  <a:pt x="3148404" y="0"/>
                </a:lnTo>
                <a:lnTo>
                  <a:pt x="3148404" y="2974364"/>
                </a:lnTo>
                <a:lnTo>
                  <a:pt x="0" y="2974364"/>
                </a:lnTo>
                <a:lnTo>
                  <a:pt x="0" y="0"/>
                </a:lnTo>
                <a:close/>
              </a:path>
            </a:pathLst>
          </a:custGeom>
          <a:blipFill>
            <a:blip r:embed="rId9"/>
            <a:stretch>
              <a:fillRect t="-16128" r="-4458" b="-10427"/>
            </a:stretch>
          </a:blipFill>
          <a:ln w="19050" cap="sq">
            <a:solidFill>
              <a:srgbClr val="000000"/>
            </a:solidFill>
            <a:prstDash val="solid"/>
            <a:miter/>
          </a:ln>
        </p:spPr>
        <p:txBody>
          <a:bodyPr/>
          <a:lstStyle/>
          <a:p>
            <a:endParaRPr lang="en-US"/>
          </a:p>
        </p:txBody>
      </p:sp>
      <p:sp>
        <p:nvSpPr>
          <p:cNvPr id="9" name="Freeform 9"/>
          <p:cNvSpPr/>
          <p:nvPr/>
        </p:nvSpPr>
        <p:spPr>
          <a:xfrm>
            <a:off x="472166" y="6586816"/>
            <a:ext cx="3148404" cy="2974363"/>
          </a:xfrm>
          <a:custGeom>
            <a:avLst/>
            <a:gdLst/>
            <a:ahLst/>
            <a:cxnLst/>
            <a:rect l="l" t="t" r="r" b="b"/>
            <a:pathLst>
              <a:path w="3148404" h="2974363">
                <a:moveTo>
                  <a:pt x="0" y="0"/>
                </a:moveTo>
                <a:lnTo>
                  <a:pt x="3148404" y="0"/>
                </a:lnTo>
                <a:lnTo>
                  <a:pt x="3148404" y="2974363"/>
                </a:lnTo>
                <a:lnTo>
                  <a:pt x="0" y="2974363"/>
                </a:lnTo>
                <a:lnTo>
                  <a:pt x="0" y="0"/>
                </a:lnTo>
                <a:close/>
              </a:path>
            </a:pathLst>
          </a:custGeom>
          <a:blipFill>
            <a:blip r:embed="rId10"/>
            <a:stretch>
              <a:fillRect t="-3514" r="-20868" b="-21599"/>
            </a:stretch>
          </a:blipFill>
          <a:ln w="38100" cap="sq">
            <a:solidFill>
              <a:srgbClr val="000000"/>
            </a:solidFill>
            <a:prstDash val="solid"/>
            <a:miter/>
          </a:ln>
        </p:spPr>
        <p:txBody>
          <a:bodyPr/>
          <a:lstStyle/>
          <a:p>
            <a:endParaRPr lang="en-US"/>
          </a:p>
        </p:txBody>
      </p:sp>
      <p:sp>
        <p:nvSpPr>
          <p:cNvPr id="10" name="TextBox 10"/>
          <p:cNvSpPr txBox="1"/>
          <p:nvPr/>
        </p:nvSpPr>
        <p:spPr>
          <a:xfrm>
            <a:off x="6663555" y="1338970"/>
            <a:ext cx="6557663" cy="1111705"/>
          </a:xfrm>
          <a:prstGeom prst="rect">
            <a:avLst/>
          </a:prstGeom>
        </p:spPr>
        <p:txBody>
          <a:bodyPr lIns="0" tIns="0" rIns="0" bIns="0" rtlCol="0" anchor="t">
            <a:spAutoFit/>
          </a:bodyPr>
          <a:lstStyle/>
          <a:p>
            <a:pPr marL="0" lvl="0" indent="0" algn="ctr">
              <a:lnSpc>
                <a:spcPts val="8820"/>
              </a:lnSpc>
              <a:spcBef>
                <a:spcPct val="0"/>
              </a:spcBef>
            </a:pPr>
            <a:r>
              <a:rPr lang="en-US" sz="7000" b="1" spc="-70">
                <a:solidFill>
                  <a:srgbClr val="FCDD69"/>
                </a:solidFill>
                <a:latin typeface="Playfair Display Bold"/>
                <a:ea typeface="Playfair Display Bold"/>
                <a:cs typeface="Playfair Display Bold"/>
                <a:sym typeface="Playfair Display Bold"/>
              </a:rPr>
              <a:t> Years of VPK</a:t>
            </a:r>
          </a:p>
        </p:txBody>
      </p:sp>
      <p:sp>
        <p:nvSpPr>
          <p:cNvPr id="11" name="TextBox 11"/>
          <p:cNvSpPr txBox="1"/>
          <p:nvPr/>
        </p:nvSpPr>
        <p:spPr>
          <a:xfrm>
            <a:off x="4998409" y="2895214"/>
            <a:ext cx="8222808" cy="2043189"/>
          </a:xfrm>
          <a:prstGeom prst="rect">
            <a:avLst/>
          </a:prstGeom>
        </p:spPr>
        <p:txBody>
          <a:bodyPr lIns="0" tIns="0" rIns="0" bIns="0" rtlCol="0" anchor="t">
            <a:spAutoFit/>
          </a:bodyPr>
          <a:lstStyle/>
          <a:p>
            <a:pPr algn="ctr">
              <a:lnSpc>
                <a:spcPts val="8128"/>
              </a:lnSpc>
            </a:pPr>
            <a:r>
              <a:rPr lang="en-US" sz="6450" b="1" spc="-64">
                <a:solidFill>
                  <a:srgbClr val="FCDD69"/>
                </a:solidFill>
                <a:latin typeface="Playfair Display Bold"/>
                <a:ea typeface="Playfair Display Bold"/>
                <a:cs typeface="Playfair Display Bold"/>
                <a:sym typeface="Playfair Display Bold"/>
              </a:rPr>
              <a:t>165,058 </a:t>
            </a:r>
          </a:p>
          <a:p>
            <a:pPr marL="0" lvl="0" indent="0" algn="ctr">
              <a:lnSpc>
                <a:spcPts val="8128"/>
              </a:lnSpc>
              <a:spcBef>
                <a:spcPct val="0"/>
              </a:spcBef>
            </a:pPr>
            <a:r>
              <a:rPr lang="en-US" sz="6450" b="1" spc="-64">
                <a:solidFill>
                  <a:srgbClr val="FCDD69"/>
                </a:solidFill>
                <a:latin typeface="Playfair Display Bold"/>
                <a:ea typeface="Playfair Display Bold"/>
                <a:cs typeface="Playfair Display Bold"/>
                <a:sym typeface="Playfair Display Bold"/>
              </a:rPr>
              <a:t>Students Prepared</a:t>
            </a:r>
          </a:p>
        </p:txBody>
      </p:sp>
      <p:sp>
        <p:nvSpPr>
          <p:cNvPr id="12" name="TextBox 12"/>
          <p:cNvSpPr txBox="1"/>
          <p:nvPr/>
        </p:nvSpPr>
        <p:spPr>
          <a:xfrm>
            <a:off x="5109068" y="4939420"/>
            <a:ext cx="7567354" cy="928586"/>
          </a:xfrm>
          <a:prstGeom prst="rect">
            <a:avLst/>
          </a:prstGeom>
        </p:spPr>
        <p:txBody>
          <a:bodyPr lIns="0" tIns="0" rIns="0" bIns="0" rtlCol="0" anchor="t">
            <a:spAutoFit/>
          </a:bodyPr>
          <a:lstStyle/>
          <a:p>
            <a:pPr marL="0" lvl="0" indent="0" algn="ctr">
              <a:lnSpc>
                <a:spcPts val="7480"/>
              </a:lnSpc>
              <a:spcBef>
                <a:spcPct val="0"/>
              </a:spcBef>
            </a:pPr>
            <a:r>
              <a:rPr lang="en-US" sz="5936" b="1" spc="-59">
                <a:solidFill>
                  <a:srgbClr val="FCDD69"/>
                </a:solidFill>
                <a:latin typeface="Playfair Display Bold"/>
                <a:ea typeface="Playfair Display Bold"/>
                <a:cs typeface="Playfair Display Bold"/>
                <a:sym typeface="Playfair Display Bold"/>
              </a:rPr>
              <a:t> Families Engaged </a:t>
            </a:r>
          </a:p>
        </p:txBody>
      </p:sp>
      <p:sp>
        <p:nvSpPr>
          <p:cNvPr id="13" name="TextBox 13"/>
          <p:cNvSpPr txBox="1"/>
          <p:nvPr/>
        </p:nvSpPr>
        <p:spPr>
          <a:xfrm>
            <a:off x="4817233" y="5839432"/>
            <a:ext cx="8403984" cy="928586"/>
          </a:xfrm>
          <a:prstGeom prst="rect">
            <a:avLst/>
          </a:prstGeom>
        </p:spPr>
        <p:txBody>
          <a:bodyPr lIns="0" tIns="0" rIns="0" bIns="0" rtlCol="0" anchor="t">
            <a:spAutoFit/>
          </a:bodyPr>
          <a:lstStyle/>
          <a:p>
            <a:pPr marL="0" lvl="0" indent="0" algn="ctr">
              <a:lnSpc>
                <a:spcPts val="7480"/>
              </a:lnSpc>
              <a:spcBef>
                <a:spcPct val="0"/>
              </a:spcBef>
            </a:pPr>
            <a:r>
              <a:rPr lang="en-US" sz="5936" b="1" spc="-59">
                <a:solidFill>
                  <a:srgbClr val="FCDD69"/>
                </a:solidFill>
                <a:latin typeface="Playfair Display Bold"/>
                <a:ea typeface="Playfair Display Bold"/>
                <a:cs typeface="Playfair Display Bold"/>
                <a:sym typeface="Playfair Display Bold"/>
              </a:rPr>
              <a:t> Opportunities Created</a:t>
            </a:r>
          </a:p>
        </p:txBody>
      </p:sp>
      <p:sp>
        <p:nvSpPr>
          <p:cNvPr id="14" name="TextBox 14"/>
          <p:cNvSpPr txBox="1"/>
          <p:nvPr/>
        </p:nvSpPr>
        <p:spPr>
          <a:xfrm>
            <a:off x="7536869" y="7475722"/>
            <a:ext cx="3286504" cy="598276"/>
          </a:xfrm>
          <a:prstGeom prst="rect">
            <a:avLst/>
          </a:prstGeom>
        </p:spPr>
        <p:txBody>
          <a:bodyPr lIns="0" tIns="0" rIns="0" bIns="0" rtlCol="0" anchor="t">
            <a:spAutoFit/>
          </a:bodyPr>
          <a:lstStyle/>
          <a:p>
            <a:pPr algn="ctr">
              <a:lnSpc>
                <a:spcPts val="4997"/>
              </a:lnSpc>
              <a:spcBef>
                <a:spcPct val="0"/>
              </a:spcBef>
            </a:pPr>
            <a:r>
              <a:rPr lang="en-US" sz="3569">
                <a:solidFill>
                  <a:srgbClr val="FCDD69"/>
                </a:solidFill>
                <a:latin typeface="DM Sans"/>
                <a:ea typeface="DM Sans"/>
                <a:cs typeface="DM Sans"/>
                <a:sym typeface="DM Sans"/>
              </a:rPr>
              <a:t>2005 - 2025</a:t>
            </a:r>
          </a:p>
        </p:txBody>
      </p:sp>
      <p:sp>
        <p:nvSpPr>
          <p:cNvPr id="15" name="TextBox 15"/>
          <p:cNvSpPr txBox="1"/>
          <p:nvPr/>
        </p:nvSpPr>
        <p:spPr>
          <a:xfrm>
            <a:off x="7676361" y="8414838"/>
            <a:ext cx="3007518" cy="275868"/>
          </a:xfrm>
          <a:prstGeom prst="rect">
            <a:avLst/>
          </a:prstGeom>
        </p:spPr>
        <p:txBody>
          <a:bodyPr lIns="0" tIns="0" rIns="0" bIns="0" rtlCol="0" anchor="t">
            <a:spAutoFit/>
          </a:bodyPr>
          <a:lstStyle/>
          <a:p>
            <a:pPr algn="ctr">
              <a:lnSpc>
                <a:spcPts val="2218"/>
              </a:lnSpc>
              <a:spcBef>
                <a:spcPct val="0"/>
              </a:spcBef>
            </a:pPr>
            <a:r>
              <a:rPr lang="en-US" sz="1584">
                <a:solidFill>
                  <a:srgbClr val="FCDD69"/>
                </a:solidFill>
                <a:latin typeface="Canva Sans"/>
                <a:ea typeface="Canva Sans"/>
                <a:cs typeface="Canva Sans"/>
                <a:sym typeface="Canva Sans"/>
              </a:rPr>
              <a:t>Data Source: ARDA 2020-2025 </a:t>
            </a:r>
          </a:p>
        </p:txBody>
      </p:sp>
      <p:sp>
        <p:nvSpPr>
          <p:cNvPr id="16" name="Freeform 16"/>
          <p:cNvSpPr/>
          <p:nvPr/>
        </p:nvSpPr>
        <p:spPr>
          <a:xfrm>
            <a:off x="3879644" y="7434768"/>
            <a:ext cx="3604086" cy="2126411"/>
          </a:xfrm>
          <a:custGeom>
            <a:avLst/>
            <a:gdLst/>
            <a:ahLst/>
            <a:cxnLst/>
            <a:rect l="l" t="t" r="r" b="b"/>
            <a:pathLst>
              <a:path w="3604086" h="2126411">
                <a:moveTo>
                  <a:pt x="0" y="0"/>
                </a:moveTo>
                <a:lnTo>
                  <a:pt x="3604085" y="0"/>
                </a:lnTo>
                <a:lnTo>
                  <a:pt x="3604085" y="2126411"/>
                </a:lnTo>
                <a:lnTo>
                  <a:pt x="0" y="2126411"/>
                </a:lnTo>
                <a:lnTo>
                  <a:pt x="0" y="0"/>
                </a:lnTo>
                <a:close/>
              </a:path>
            </a:pathLst>
          </a:custGeom>
          <a:blipFill>
            <a:blip r:embed="rId11"/>
            <a:stretch>
              <a:fillRect/>
            </a:stretch>
          </a:blipFill>
        </p:spPr>
        <p:txBody>
          <a:bodyPr/>
          <a:lstStyle/>
          <a:p>
            <a:endParaRPr lang="en-US"/>
          </a:p>
        </p:txBody>
      </p:sp>
      <p:sp>
        <p:nvSpPr>
          <p:cNvPr id="17" name="Freeform 17"/>
          <p:cNvSpPr/>
          <p:nvPr/>
        </p:nvSpPr>
        <p:spPr>
          <a:xfrm flipH="1">
            <a:off x="10874380" y="7353094"/>
            <a:ext cx="3604086" cy="2126411"/>
          </a:xfrm>
          <a:custGeom>
            <a:avLst/>
            <a:gdLst/>
            <a:ahLst/>
            <a:cxnLst/>
            <a:rect l="l" t="t" r="r" b="b"/>
            <a:pathLst>
              <a:path w="3604086" h="2126411">
                <a:moveTo>
                  <a:pt x="3604086" y="0"/>
                </a:moveTo>
                <a:lnTo>
                  <a:pt x="0" y="0"/>
                </a:lnTo>
                <a:lnTo>
                  <a:pt x="0" y="2126411"/>
                </a:lnTo>
                <a:lnTo>
                  <a:pt x="3604086" y="2126411"/>
                </a:lnTo>
                <a:lnTo>
                  <a:pt x="3604086" y="0"/>
                </a:lnTo>
                <a:close/>
              </a:path>
            </a:pathLst>
          </a:custGeom>
          <a:blipFill>
            <a:blip r:embed="rId11"/>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205</Words>
  <Application>Microsoft Office PowerPoint</Application>
  <PresentationFormat>Custom</PresentationFormat>
  <Paragraphs>60</Paragraphs>
  <Slides>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Cormorant Garamond Bold</vt:lpstr>
      <vt:lpstr>Playfair Display Bold</vt:lpstr>
      <vt:lpstr>DM Sans</vt:lpstr>
      <vt:lpstr>Canva Sans</vt:lpstr>
      <vt:lpstr>Calibri</vt:lpstr>
      <vt:lpstr>TAN Angleton</vt:lpstr>
      <vt:lpstr>Arial</vt:lpstr>
      <vt:lpstr>Gordita Bold</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Childhood Educators</dc:title>
  <cp:lastModifiedBy>Gonzalez, Ernesto F.</cp:lastModifiedBy>
  <cp:revision>1</cp:revision>
  <dcterms:created xsi:type="dcterms:W3CDTF">2006-08-16T00:00:00Z</dcterms:created>
  <dcterms:modified xsi:type="dcterms:W3CDTF">2025-10-03T17:22:17Z</dcterms:modified>
  <dc:identifier>DAG0OJw2Uf0</dc:identifier>
</cp:coreProperties>
</file>