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584" r:id="rId2"/>
    <p:sldId id="364" r:id="rId3"/>
    <p:sldId id="259" r:id="rId4"/>
    <p:sldId id="260" r:id="rId5"/>
    <p:sldId id="622" r:id="rId6"/>
    <p:sldId id="623" r:id="rId7"/>
    <p:sldId id="624" r:id="rId8"/>
    <p:sldId id="625" r:id="rId9"/>
    <p:sldId id="626" r:id="rId10"/>
    <p:sldId id="627" r:id="rId11"/>
    <p:sldId id="628" r:id="rId12"/>
    <p:sldId id="629" r:id="rId13"/>
    <p:sldId id="630" r:id="rId14"/>
    <p:sldId id="631" r:id="rId15"/>
    <p:sldId id="632" r:id="rId16"/>
    <p:sldId id="633" r:id="rId17"/>
    <p:sldId id="1268" r:id="rId18"/>
    <p:sldId id="1269" r:id="rId19"/>
    <p:sldId id="1270" r:id="rId20"/>
    <p:sldId id="1271" r:id="rId21"/>
    <p:sldId id="1274" r:id="rId22"/>
    <p:sldId id="1275" r:id="rId23"/>
    <p:sldId id="1276" r:id="rId24"/>
    <p:sldId id="1277" r:id="rId25"/>
    <p:sldId id="1278" r:id="rId26"/>
    <p:sldId id="1279" r:id="rId27"/>
    <p:sldId id="1280" r:id="rId28"/>
    <p:sldId id="1281" r:id="rId29"/>
    <p:sldId id="1282" r:id="rId30"/>
    <p:sldId id="1283" r:id="rId31"/>
    <p:sldId id="1284" r:id="rId32"/>
    <p:sldId id="1285" r:id="rId33"/>
    <p:sldId id="1286" r:id="rId34"/>
    <p:sldId id="1272" r:id="rId35"/>
    <p:sldId id="285" r:id="rId36"/>
    <p:sldId id="606" r:id="rId37"/>
    <p:sldId id="289" r:id="rId38"/>
    <p:sldId id="601" r:id="rId39"/>
    <p:sldId id="286" r:id="rId40"/>
    <p:sldId id="290" r:id="rId41"/>
    <p:sldId id="287" r:id="rId42"/>
    <p:sldId id="288" r:id="rId43"/>
    <p:sldId id="291" r:id="rId44"/>
    <p:sldId id="617" r:id="rId45"/>
    <p:sldId id="292" r:id="rId46"/>
    <p:sldId id="607" r:id="rId47"/>
    <p:sldId id="297" r:id="rId48"/>
    <p:sldId id="600" r:id="rId49"/>
    <p:sldId id="293" r:id="rId50"/>
    <p:sldId id="298" r:id="rId51"/>
    <p:sldId id="294" r:id="rId52"/>
    <p:sldId id="295" r:id="rId53"/>
    <p:sldId id="296" r:id="rId54"/>
    <p:sldId id="299" r:id="rId55"/>
    <p:sldId id="300" r:id="rId56"/>
    <p:sldId id="301" r:id="rId57"/>
    <p:sldId id="618" r:id="rId58"/>
    <p:sldId id="619" r:id="rId59"/>
    <p:sldId id="302" r:id="rId60"/>
    <p:sldId id="608" r:id="rId61"/>
    <p:sldId id="308" r:id="rId62"/>
    <p:sldId id="599" r:id="rId63"/>
    <p:sldId id="303" r:id="rId64"/>
    <p:sldId id="309" r:id="rId65"/>
    <p:sldId id="304" r:id="rId66"/>
    <p:sldId id="305" r:id="rId67"/>
    <p:sldId id="306" r:id="rId68"/>
    <p:sldId id="307" r:id="rId69"/>
    <p:sldId id="310" r:id="rId70"/>
    <p:sldId id="311" r:id="rId71"/>
    <p:sldId id="312" r:id="rId72"/>
    <p:sldId id="313" r:id="rId73"/>
    <p:sldId id="620" r:id="rId74"/>
    <p:sldId id="314" r:id="rId75"/>
    <p:sldId id="315" r:id="rId76"/>
    <p:sldId id="316" r:id="rId77"/>
    <p:sldId id="317" r:id="rId78"/>
    <p:sldId id="586" r:id="rId79"/>
    <p:sldId id="589" r:id="rId80"/>
    <p:sldId id="588" r:id="rId81"/>
    <p:sldId id="58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1287" r:id="rId90"/>
    <p:sldId id="598" r:id="rId91"/>
    <p:sldId id="609" r:id="rId92"/>
    <p:sldId id="610" r:id="rId93"/>
    <p:sldId id="325" r:id="rId94"/>
    <p:sldId id="326" r:id="rId95"/>
    <p:sldId id="327" r:id="rId96"/>
    <p:sldId id="328" r:id="rId97"/>
    <p:sldId id="590" r:id="rId98"/>
    <p:sldId id="591" r:id="rId99"/>
    <p:sldId id="329" r:id="rId100"/>
    <p:sldId id="330" r:id="rId101"/>
    <p:sldId id="331" r:id="rId102"/>
    <p:sldId id="332" r:id="rId103"/>
    <p:sldId id="333" r:id="rId104"/>
    <p:sldId id="334" r:id="rId105"/>
    <p:sldId id="585" r:id="rId106"/>
    <p:sldId id="1288" r:id="rId107"/>
    <p:sldId id="602" r:id="rId108"/>
    <p:sldId id="611" r:id="rId109"/>
    <p:sldId id="336" r:id="rId110"/>
    <p:sldId id="337" r:id="rId111"/>
    <p:sldId id="338" r:id="rId112"/>
    <p:sldId id="339" r:id="rId113"/>
    <p:sldId id="340" r:id="rId114"/>
    <p:sldId id="593" r:id="rId115"/>
    <p:sldId id="592" r:id="rId116"/>
    <p:sldId id="341" r:id="rId117"/>
    <p:sldId id="342" r:id="rId118"/>
    <p:sldId id="612" r:id="rId119"/>
    <p:sldId id="613" r:id="rId120"/>
    <p:sldId id="343" r:id="rId121"/>
    <p:sldId id="344" r:id="rId122"/>
    <p:sldId id="345" r:id="rId123"/>
    <p:sldId id="346" r:id="rId124"/>
    <p:sldId id="594" r:id="rId125"/>
    <p:sldId id="595" r:id="rId126"/>
    <p:sldId id="347" r:id="rId127"/>
    <p:sldId id="348" r:id="rId128"/>
    <p:sldId id="349" r:id="rId129"/>
    <p:sldId id="350" r:id="rId130"/>
    <p:sldId id="1289" r:id="rId131"/>
    <p:sldId id="614" r:id="rId132"/>
    <p:sldId id="615" r:id="rId133"/>
    <p:sldId id="351" r:id="rId134"/>
    <p:sldId id="352" r:id="rId135"/>
    <p:sldId id="353" r:id="rId136"/>
    <p:sldId id="354" r:id="rId137"/>
    <p:sldId id="596" r:id="rId138"/>
    <p:sldId id="597" r:id="rId139"/>
    <p:sldId id="355" r:id="rId140"/>
    <p:sldId id="356" r:id="rId141"/>
    <p:sldId id="357" r:id="rId142"/>
    <p:sldId id="358" r:id="rId143"/>
    <p:sldId id="605" r:id="rId144"/>
    <p:sldId id="616" r:id="rId145"/>
    <p:sldId id="359" r:id="rId146"/>
    <p:sldId id="360" r:id="rId147"/>
    <p:sldId id="256" r:id="rId14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D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76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microsoft.com/office/2016/11/relationships/changesInfo" Target="changesInfos/changesInfo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z, Ernesto F." userId="01f50262-ffd0-4ea3-8228-065a27f1353f" providerId="ADAL" clId="{69E08E51-B195-4657-8059-3B4276BBFC1D}"/>
    <pc:docChg chg="undo custSel modSld">
      <pc:chgData name="Gonzalez, Ernesto F." userId="01f50262-ffd0-4ea3-8228-065a27f1353f" providerId="ADAL" clId="{69E08E51-B195-4657-8059-3B4276BBFC1D}" dt="2026-04-08T19:38:18.206" v="87" actId="20577"/>
      <pc:docMkLst>
        <pc:docMk/>
      </pc:docMkLst>
      <pc:sldChg chg="modSp mod">
        <pc:chgData name="Gonzalez, Ernesto F." userId="01f50262-ffd0-4ea3-8228-065a27f1353f" providerId="ADAL" clId="{69E08E51-B195-4657-8059-3B4276BBFC1D}" dt="2026-04-08T19:29:05.626" v="28" actId="12"/>
        <pc:sldMkLst>
          <pc:docMk/>
          <pc:sldMk cId="0" sldId="304"/>
        </pc:sldMkLst>
        <pc:spChg chg="mod">
          <ac:chgData name="Gonzalez, Ernesto F." userId="01f50262-ffd0-4ea3-8228-065a27f1353f" providerId="ADAL" clId="{69E08E51-B195-4657-8059-3B4276BBFC1D}" dt="2026-04-08T19:29:05.626" v="28" actId="12"/>
          <ac:spMkLst>
            <pc:docMk/>
            <pc:sldMk cId="0" sldId="304"/>
            <ac:spMk id="5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29:17.249" v="34" actId="20577"/>
        <pc:sldMkLst>
          <pc:docMk/>
          <pc:sldMk cId="0" sldId="306"/>
        </pc:sldMkLst>
        <pc:spChg chg="mod">
          <ac:chgData name="Gonzalez, Ernesto F." userId="01f50262-ffd0-4ea3-8228-065a27f1353f" providerId="ADAL" clId="{69E08E51-B195-4657-8059-3B4276BBFC1D}" dt="2026-04-08T19:29:17.249" v="34" actId="20577"/>
          <ac:spMkLst>
            <pc:docMk/>
            <pc:sldMk cId="0" sldId="306"/>
            <ac:spMk id="4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0:19.413" v="35" actId="20577"/>
        <pc:sldMkLst>
          <pc:docMk/>
          <pc:sldMk cId="0" sldId="319"/>
        </pc:sldMkLst>
        <pc:spChg chg="mod">
          <ac:chgData name="Gonzalez, Ernesto F." userId="01f50262-ffd0-4ea3-8228-065a27f1353f" providerId="ADAL" clId="{69E08E51-B195-4657-8059-3B4276BBFC1D}" dt="2026-04-08T19:30:19.413" v="35" actId="20577"/>
          <ac:spMkLst>
            <pc:docMk/>
            <pc:sldMk cId="0" sldId="319"/>
            <ac:spMk id="4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4:07.385" v="36" actId="20577"/>
        <pc:sldMkLst>
          <pc:docMk/>
          <pc:sldMk cId="0" sldId="326"/>
        </pc:sldMkLst>
        <pc:spChg chg="mod">
          <ac:chgData name="Gonzalez, Ernesto F." userId="01f50262-ffd0-4ea3-8228-065a27f1353f" providerId="ADAL" clId="{69E08E51-B195-4657-8059-3B4276BBFC1D}" dt="2026-04-08T19:34:07.385" v="36" actId="20577"/>
          <ac:spMkLst>
            <pc:docMk/>
            <pc:sldMk cId="0" sldId="326"/>
            <ac:spMk id="5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4:38.705" v="46" actId="207"/>
        <pc:sldMkLst>
          <pc:docMk/>
          <pc:sldMk cId="0" sldId="329"/>
        </pc:sldMkLst>
        <pc:spChg chg="mod">
          <ac:chgData name="Gonzalez, Ernesto F." userId="01f50262-ffd0-4ea3-8228-065a27f1353f" providerId="ADAL" clId="{69E08E51-B195-4657-8059-3B4276BBFC1D}" dt="2026-04-08T19:34:38.705" v="46" actId="207"/>
          <ac:spMkLst>
            <pc:docMk/>
            <pc:sldMk cId="0" sldId="329"/>
            <ac:spMk id="3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5:00.311" v="59" actId="207"/>
        <pc:sldMkLst>
          <pc:docMk/>
          <pc:sldMk cId="0" sldId="330"/>
        </pc:sldMkLst>
        <pc:spChg chg="mod">
          <ac:chgData name="Gonzalez, Ernesto F." userId="01f50262-ffd0-4ea3-8228-065a27f1353f" providerId="ADAL" clId="{69E08E51-B195-4657-8059-3B4276BBFC1D}" dt="2026-04-08T19:35:00.311" v="59" actId="207"/>
          <ac:spMkLst>
            <pc:docMk/>
            <pc:sldMk cId="0" sldId="330"/>
            <ac:spMk id="3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5:13.228" v="60" actId="20577"/>
        <pc:sldMkLst>
          <pc:docMk/>
          <pc:sldMk cId="0" sldId="334"/>
        </pc:sldMkLst>
        <pc:spChg chg="mod">
          <ac:chgData name="Gonzalez, Ernesto F." userId="01f50262-ffd0-4ea3-8228-065a27f1353f" providerId="ADAL" clId="{69E08E51-B195-4657-8059-3B4276BBFC1D}" dt="2026-04-08T19:35:13.228" v="60" actId="20577"/>
          <ac:spMkLst>
            <pc:docMk/>
            <pc:sldMk cId="0" sldId="334"/>
            <ac:spMk id="4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6:53.336" v="76" actId="20577"/>
        <pc:sldMkLst>
          <pc:docMk/>
          <pc:sldMk cId="0" sldId="338"/>
        </pc:sldMkLst>
        <pc:spChg chg="mod">
          <ac:chgData name="Gonzalez, Ernesto F." userId="01f50262-ffd0-4ea3-8228-065a27f1353f" providerId="ADAL" clId="{69E08E51-B195-4657-8059-3B4276BBFC1D}" dt="2026-04-08T19:36:53.336" v="76" actId="20577"/>
          <ac:spMkLst>
            <pc:docMk/>
            <pc:sldMk cId="0" sldId="338"/>
            <ac:spMk id="3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7:41.103" v="80" actId="207"/>
        <pc:sldMkLst>
          <pc:docMk/>
          <pc:sldMk cId="0" sldId="348"/>
        </pc:sldMkLst>
        <pc:spChg chg="mod">
          <ac:chgData name="Gonzalez, Ernesto F." userId="01f50262-ffd0-4ea3-8228-065a27f1353f" providerId="ADAL" clId="{69E08E51-B195-4657-8059-3B4276BBFC1D}" dt="2026-04-08T19:37:41.103" v="80" actId="207"/>
          <ac:spMkLst>
            <pc:docMk/>
            <pc:sldMk cId="0" sldId="348"/>
            <ac:spMk id="3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8:07.846" v="84" actId="20577"/>
        <pc:sldMkLst>
          <pc:docMk/>
          <pc:sldMk cId="0" sldId="355"/>
        </pc:sldMkLst>
        <pc:spChg chg="mod">
          <ac:chgData name="Gonzalez, Ernesto F." userId="01f50262-ffd0-4ea3-8228-065a27f1353f" providerId="ADAL" clId="{69E08E51-B195-4657-8059-3B4276BBFC1D}" dt="2026-04-08T19:38:07.846" v="84" actId="20577"/>
          <ac:spMkLst>
            <pc:docMk/>
            <pc:sldMk cId="0" sldId="355"/>
            <ac:spMk id="6" creationId="{00000000-0000-0000-0000-000000000000}"/>
          </ac:spMkLst>
        </pc:spChg>
      </pc:sldChg>
      <pc:sldChg chg="modSp mod">
        <pc:chgData name="Gonzalez, Ernesto F." userId="01f50262-ffd0-4ea3-8228-065a27f1353f" providerId="ADAL" clId="{69E08E51-B195-4657-8059-3B4276BBFC1D}" dt="2026-04-08T19:38:18.206" v="87" actId="20577"/>
        <pc:sldMkLst>
          <pc:docMk/>
          <pc:sldMk cId="0" sldId="357"/>
        </pc:sldMkLst>
        <pc:spChg chg="mod">
          <ac:chgData name="Gonzalez, Ernesto F." userId="01f50262-ffd0-4ea3-8228-065a27f1353f" providerId="ADAL" clId="{69E08E51-B195-4657-8059-3B4276BBFC1D}" dt="2026-04-08T19:38:18.206" v="87" actId="20577"/>
          <ac:spMkLst>
            <pc:docMk/>
            <pc:sldMk cId="0" sldId="357"/>
            <ac:spMk id="6" creationId="{00000000-0000-0000-0000-000000000000}"/>
          </ac:spMkLst>
        </pc:spChg>
      </pc:sldChg>
      <pc:sldChg chg="delSp mod">
        <pc:chgData name="Gonzalez, Ernesto F." userId="01f50262-ffd0-4ea3-8228-065a27f1353f" providerId="ADAL" clId="{69E08E51-B195-4657-8059-3B4276BBFC1D}" dt="2026-04-08T19:35:42.673" v="61" actId="478"/>
        <pc:sldMkLst>
          <pc:docMk/>
          <pc:sldMk cId="1756235813" sldId="585"/>
        </pc:sldMkLst>
        <pc:spChg chg="del">
          <ac:chgData name="Gonzalez, Ernesto F." userId="01f50262-ffd0-4ea3-8228-065a27f1353f" providerId="ADAL" clId="{69E08E51-B195-4657-8059-3B4276BBFC1D}" dt="2026-04-08T19:35:42.673" v="61" actId="478"/>
          <ac:spMkLst>
            <pc:docMk/>
            <pc:sldMk cId="1756235813" sldId="585"/>
            <ac:spMk id="5" creationId="{D6F4C7A8-F07F-E743-954F-225E7E370390}"/>
          </ac:spMkLst>
        </pc:spChg>
      </pc:sldChg>
      <pc:sldChg chg="modSp mod">
        <pc:chgData name="Gonzalez, Ernesto F." userId="01f50262-ffd0-4ea3-8228-065a27f1353f" providerId="ADAL" clId="{69E08E51-B195-4657-8059-3B4276BBFC1D}" dt="2026-04-08T19:28:25.482" v="22" actId="20577"/>
        <pc:sldMkLst>
          <pc:docMk/>
          <pc:sldMk cId="1062834022" sldId="618"/>
        </pc:sldMkLst>
        <pc:spChg chg="mod">
          <ac:chgData name="Gonzalez, Ernesto F." userId="01f50262-ffd0-4ea3-8228-065a27f1353f" providerId="ADAL" clId="{69E08E51-B195-4657-8059-3B4276BBFC1D}" dt="2026-04-08T19:28:25.482" v="22" actId="20577"/>
          <ac:spMkLst>
            <pc:docMk/>
            <pc:sldMk cId="1062834022" sldId="618"/>
            <ac:spMk id="3" creationId="{651052E4-3F40-1FEA-6DFD-3CC8E5EC0E41}"/>
          </ac:spMkLst>
        </pc:spChg>
      </pc:sldChg>
      <pc:sldChg chg="modSp mod">
        <pc:chgData name="Gonzalez, Ernesto F." userId="01f50262-ffd0-4ea3-8228-065a27f1353f" providerId="ADAL" clId="{69E08E51-B195-4657-8059-3B4276BBFC1D}" dt="2026-04-08T19:28:37.102" v="26" actId="20577"/>
        <pc:sldMkLst>
          <pc:docMk/>
          <pc:sldMk cId="3071946872" sldId="619"/>
        </pc:sldMkLst>
        <pc:spChg chg="mod">
          <ac:chgData name="Gonzalez, Ernesto F." userId="01f50262-ffd0-4ea3-8228-065a27f1353f" providerId="ADAL" clId="{69E08E51-B195-4657-8059-3B4276BBFC1D}" dt="2026-04-08T19:28:37.102" v="26" actId="20577"/>
          <ac:spMkLst>
            <pc:docMk/>
            <pc:sldMk cId="3071946872" sldId="619"/>
            <ac:spMk id="3" creationId="{65288DC1-2DAC-4A82-6AB1-D4B8E8A75068}"/>
          </ac:spMkLst>
        </pc:spChg>
      </pc:sldChg>
      <pc:sldChg chg="modSp mod">
        <pc:chgData name="Gonzalez, Ernesto F." userId="01f50262-ffd0-4ea3-8228-065a27f1353f" providerId="ADAL" clId="{69E08E51-B195-4657-8059-3B4276BBFC1D}" dt="2026-04-08T19:27:03.291" v="20" actId="6549"/>
        <pc:sldMkLst>
          <pc:docMk/>
          <pc:sldMk cId="0" sldId="627"/>
        </pc:sldMkLst>
        <pc:spChg chg="mod">
          <ac:chgData name="Gonzalez, Ernesto F." userId="01f50262-ffd0-4ea3-8228-065a27f1353f" providerId="ADAL" clId="{69E08E51-B195-4657-8059-3B4276BBFC1D}" dt="2026-04-08T19:27:03.291" v="20" actId="6549"/>
          <ac:spMkLst>
            <pc:docMk/>
            <pc:sldMk cId="0" sldId="62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83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60F38-266F-D612-5BA3-C73F5A7C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4707EE5-F97C-F2DD-09A6-26AA2FE66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1683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72EE-9EE9-76B1-9209-85ABDD42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8B9544F-FADC-337A-7451-9F6363CC2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84944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1DA70-B2E2-C121-EA0C-ED473CA3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BD0338CE-A76C-A7B6-429B-BF2BC87B1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4477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40FB3-92AC-0713-B324-C0CE96DD4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1F719AF-369A-FE3E-3E97-AE8909C90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25990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343FF-6A5B-0FFD-9D30-B1B274F7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A651EC0-ABFC-FBB4-43FA-B9F627265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15197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ABA0E-D998-6D9D-6CED-70B93CA5D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83A32DA-A935-0AD6-E3A6-ED54A4D22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401668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5A33-0F60-8CEA-FF05-549404A8F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C41FFDC-1B0D-039E-0DDB-060413096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99091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969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3CE77-B35A-DB4B-DF8B-F323F2A39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3D37D001-A7D0-89B2-8269-209B29ED9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062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AE8DA-BA82-649F-BD7E-C13E3DAB6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C0DF99C3-88C9-085F-8413-4A5F351D5C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8500"/>
            <a:ext cx="4645025" cy="3484563"/>
          </a:xfrm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500CCECA-84D4-96E8-1085-1E70A1727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t>Presenter</a:t>
            </a:r>
          </a:p>
          <a:p>
            <a:r>
              <a:t>2026-03-16 12:32:30</a:t>
            </a:r>
          </a:p>
          <a:p>
            <a:r>
              <a:t>--------------------------------------------</a:t>
            </a:r>
          </a:p>
          <a:p>
            <a:r>
              <a:t>Debido a la disminución de la matrícula y  la capacidad de llevar a cabo un  programa educativo viable, se proponen  las siguientes recomendaciones: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275E1-8248-CF6F-9B76-951B4E3CC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CAFC102-9118-BB5C-63AC-48F8ED401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8747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8FA6E-CFA9-E811-4C31-50A7BF18E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045B223-CDB1-0B0A-781C-AD73A06A5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703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7DFFC-4072-9AF8-EB52-39EECE20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26F3E48-D681-93C6-824E-3CA7F93CE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978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53EA7-92DC-CB83-C84A-79C5EFC06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7D452D9-E84F-25A6-5D33-AE1BFEC69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180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82A6D-658B-C16D-73DA-D40B6C72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8058465-F6C0-D2CF-5537-A2D4C8ACD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8759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BEF41-2F41-0558-BFB1-75126764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62969E50-156A-837C-B95B-825F7990F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64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C6168-3F57-3599-4E7A-244A36AD7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75764F-4CDA-E363-3544-24D11C17B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3514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Corrected the first bullet to reflect this being the first 6-12 in Miami Springs as suggested by the Superintendent.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8D752-B1C8-F2DD-F07D-3CE71F30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7C9FDF5-885B-12B2-6F5C-1C5AEECDD9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Corrected the first bullet to reflect this being the first 6-12 in Miami Springs as suggested by the Superintendent.</a:t>
            </a:r>
          </a:p>
        </p:txBody>
      </p:sp>
    </p:spTree>
    <p:extLst>
      <p:ext uri="{BB962C8B-B14F-4D97-AF65-F5344CB8AC3E}">
        <p14:creationId xmlns:p14="http://schemas.microsoft.com/office/powerpoint/2010/main" val="22365521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t>Presenter</a:t>
            </a:r>
          </a:p>
          <a:p>
            <a:r>
              <a:t>2026-03-16 12:32:27</a:t>
            </a:r>
          </a:p>
          <a:p>
            <a:r>
              <a:t>--------------------------------------------</a:t>
            </a:r>
          </a:p>
          <a:p>
            <a:r>
              <a:t>Debido a la disminución de la matrícula y  la capacidad de llevar a cabo un  programa educativo viable, se proponen  las siguientes recomendaciones: 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F85EA-D33F-3EB7-678D-E68236C8F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ECCC450-019D-58D4-E576-4D89F85F3D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7891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45357-A63B-5874-1797-FAA7B6274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A648CC9-F49F-2383-F251-81D8048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4749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57209-DFCC-E490-55CB-879EDC2BC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F212A28-DC16-106B-1F43-34EBB0FFB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80536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A471-1C21-9A32-A1E4-E9EBD9EC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B97410A-292E-3D46-0ECA-29C07347B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48111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41F45-4028-E4A9-93D2-F00CBA77D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F542D00-D0C3-8D75-D1FD-4ADBC525E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E5993-3DE7-7A81-7DB9-B4FFDC915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85F90AE-01C2-712B-8778-6C423D871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65000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C319-8632-DE50-4A5B-085DC225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FBD6BF1-9826-D83D-FB75-49BB323BB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5936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ABE5C-A44D-FA9B-F840-ACCD3C24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6238A1E3-2B0D-6297-1420-5D283D84D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0915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9387" y="132397"/>
            <a:ext cx="7265225" cy="670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27704" y="1372448"/>
            <a:ext cx="3848100" cy="4698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913629" y="1145171"/>
            <a:ext cx="3887470" cy="3902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185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975" y="94479"/>
            <a:ext cx="7112048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0139" y="1526350"/>
            <a:ext cx="8083721" cy="3914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2F2F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jp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g"/><Relationship Id="rId4" Type="http://schemas.openxmlformats.org/officeDocument/2006/relationships/image" Target="../media/image152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19.jp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g"/><Relationship Id="rId1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g"/><Relationship Id="rId18" Type="http://schemas.openxmlformats.org/officeDocument/2006/relationships/image" Target="../media/image90.png"/><Relationship Id="rId3" Type="http://schemas.openxmlformats.org/officeDocument/2006/relationships/image" Target="../media/image75.png"/><Relationship Id="rId21" Type="http://schemas.openxmlformats.org/officeDocument/2006/relationships/image" Target="../media/image93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png"/><Relationship Id="rId24" Type="http://schemas.openxmlformats.org/officeDocument/2006/relationships/image" Target="../media/image48.png"/><Relationship Id="rId5" Type="http://schemas.openxmlformats.org/officeDocument/2006/relationships/image" Target="../media/image77.png"/><Relationship Id="rId15" Type="http://schemas.openxmlformats.org/officeDocument/2006/relationships/image" Target="../media/image87.jpg"/><Relationship Id="rId23" Type="http://schemas.openxmlformats.org/officeDocument/2006/relationships/image" Target="../media/image95.png"/><Relationship Id="rId10" Type="http://schemas.openxmlformats.org/officeDocument/2006/relationships/image" Target="../media/image82.png"/><Relationship Id="rId19" Type="http://schemas.openxmlformats.org/officeDocument/2006/relationships/image" Target="../media/image91.jpg"/><Relationship Id="rId4" Type="http://schemas.openxmlformats.org/officeDocument/2006/relationships/image" Target="../media/image76.jp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3">
            <a:extLst>
              <a:ext uri="{FF2B5EF4-FFF2-40B4-BE49-F238E27FC236}">
                <a16:creationId xmlns:a16="http://schemas.microsoft.com/office/drawing/2014/main" id="{1A69EADC-5A66-44AB-A1AE-3FB2A688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/>
                <a:cs typeface="Arial"/>
              </a:rPr>
              <a:t>SCHOOL BOARD CONFERENCE SESSION </a:t>
            </a:r>
          </a:p>
          <a:p>
            <a:pPr algn="ctr"/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ATTENDANCE ZONE RECOMMENDATIONS</a:t>
            </a:r>
          </a:p>
          <a:p>
            <a:pPr algn="ctr"/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2026 - 2027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23D94A4E-54D2-4F95-9502-BAF4DE61A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1367"/>
            <a:ext cx="91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WEDNESDAY, APRIL 22, 2026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28000D0-5B6B-4F44-BFE8-091D47FC6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533" y="3358436"/>
            <a:ext cx="2228178" cy="22281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00" y="44687"/>
            <a:ext cx="18275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4512" y="1048829"/>
            <a:ext cx="8138795" cy="3493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62025">
              <a:lnSpc>
                <a:spcPct val="100000"/>
              </a:lnSpc>
            </a:pPr>
            <a:r>
              <a:rPr lang="en-US" sz="2400" b="1" spc="-5" dirty="0">
                <a:solidFill>
                  <a:schemeClr val="bg1"/>
                </a:solidFill>
                <a:latin typeface="Arial"/>
                <a:cs typeface="Arial"/>
              </a:rPr>
              <a:t>Due to declining enrollment and the ability to conduct  a viable educational program, the </a:t>
            </a: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following  </a:t>
            </a:r>
            <a:r>
              <a:rPr lang="en-US" sz="2400" b="1" spc="-5" dirty="0">
                <a:solidFill>
                  <a:schemeClr val="bg1"/>
                </a:solidFill>
                <a:latin typeface="Arial"/>
                <a:cs typeface="Arial"/>
              </a:rPr>
              <a:t>recommendations are</a:t>
            </a:r>
            <a:r>
              <a:rPr lang="en-US" sz="2400" b="1" spc="-1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schemeClr val="bg1"/>
                </a:solidFill>
                <a:latin typeface="Arial"/>
                <a:cs typeface="Arial"/>
              </a:rPr>
              <a:t>proposed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3695" indent="-340995">
              <a:lnSpc>
                <a:spcPct val="100000"/>
              </a:lnSpc>
              <a:spcBef>
                <a:spcPts val="1405"/>
              </a:spcBef>
              <a:buChar char="•"/>
              <a:tabLst>
                <a:tab pos="353695" algn="l"/>
                <a:tab pos="354330" algn="l"/>
              </a:tabLst>
            </a:pP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Dissolve the current boundary for Parkway Elementary</a:t>
            </a:r>
            <a:r>
              <a:rPr lang="en-US" sz="2400" spc="12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School.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3695" marR="393700" indent="-340995">
              <a:lnSpc>
                <a:spcPct val="100000"/>
              </a:lnSpc>
              <a:spcBef>
                <a:spcPts val="1405"/>
              </a:spcBef>
              <a:buChar char="•"/>
              <a:tabLst>
                <a:tab pos="353695" algn="l"/>
                <a:tab pos="354330" algn="l"/>
              </a:tabLst>
            </a:pP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Combine the boundaries of Norland Elementary School and  Parkway Elementary</a:t>
            </a:r>
            <a:r>
              <a:rPr lang="en-US" sz="2400" spc="-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School.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3695" indent="-340995">
              <a:lnSpc>
                <a:spcPct val="100000"/>
              </a:lnSpc>
              <a:spcBef>
                <a:spcPts val="1390"/>
              </a:spcBef>
              <a:buChar char="•"/>
              <a:tabLst>
                <a:tab pos="353695" algn="l"/>
                <a:tab pos="354330" algn="l"/>
              </a:tabLst>
            </a:pP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Establish new boundaries for Norland Elementary</a:t>
            </a:r>
            <a:r>
              <a:rPr lang="en-US" sz="2400" spc="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spc="-5" dirty="0">
                <a:solidFill>
                  <a:schemeClr val="bg1"/>
                </a:solidFill>
                <a:latin typeface="Arial"/>
                <a:cs typeface="Arial"/>
              </a:rPr>
              <a:t>School.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11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7056" y="142669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9047" y="895346"/>
            <a:ext cx="5809615" cy="5252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Assigned current boundary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Henry Perrine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U.S. 1 and Canal</a:t>
            </a: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C-100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168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Biscayne</a:t>
            </a:r>
            <a:r>
              <a:rPr sz="1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184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2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C-100-B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97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186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Hibiscus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176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107</a:t>
            </a:r>
            <a:r>
              <a:rPr sz="12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174</a:t>
            </a:r>
            <a:r>
              <a:rPr sz="1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SW 102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172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99</a:t>
            </a:r>
            <a:r>
              <a:rPr sz="1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Court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170</a:t>
            </a:r>
            <a:r>
              <a:rPr sz="12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05"/>
              </a:spcBef>
              <a:buChar char="•"/>
              <a:tabLst>
                <a:tab pos="528320" algn="l"/>
              </a:tabLst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715"/>
              </a:spcBef>
              <a:buChar char="•"/>
              <a:tabLst>
                <a:tab pos="528320" algn="l"/>
              </a:tabLst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2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C-10</a:t>
            </a:r>
            <a:r>
              <a:rPr lang="en-US" sz="1200" spc="-5" dirty="0">
                <a:solidFill>
                  <a:schemeClr val="bg1"/>
                </a:solidFill>
                <a:latin typeface="Arial"/>
                <a:cs typeface="Arial"/>
              </a:rPr>
              <a:t>0</a:t>
            </a: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5" dirty="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lang="en-US"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00" spc="-5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780" y="6500827"/>
            <a:ext cx="117589" cy="82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7056" y="142669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9047" y="895346"/>
            <a:ext cx="6124575" cy="5450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Assigned current boundary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Robert Russa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Moton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Northern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boundary begins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168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St &amp;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107</a:t>
            </a:r>
            <a:r>
              <a:rPr sz="1300" spc="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5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5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0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170</a:t>
            </a:r>
            <a:r>
              <a:rPr sz="15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5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99</a:t>
            </a:r>
            <a:r>
              <a:rPr sz="15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Court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45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172</a:t>
            </a:r>
            <a:r>
              <a:rPr sz="15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0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102</a:t>
            </a:r>
            <a:r>
              <a:rPr sz="15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0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174</a:t>
            </a:r>
            <a:r>
              <a:rPr sz="15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25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45"/>
              </a:spcBef>
              <a:buChar char="•"/>
              <a:tabLst>
                <a:tab pos="528320" algn="l"/>
              </a:tabLst>
            </a:pP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107</a:t>
            </a:r>
            <a:r>
              <a:rPr sz="15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5"/>
              </a:spcBef>
              <a:buChar char="•"/>
              <a:tabLst>
                <a:tab pos="528320" algn="l"/>
              </a:tabLst>
            </a:pP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168</a:t>
            </a:r>
            <a:r>
              <a:rPr sz="15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5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35"/>
              </a:spcBef>
              <a:buChar char="•"/>
              <a:tabLst>
                <a:tab pos="528320" algn="l"/>
              </a:tabLst>
            </a:pPr>
            <a:r>
              <a:rPr sz="1500" spc="-5">
                <a:solidFill>
                  <a:srgbClr val="FFFFFF"/>
                </a:solidFill>
                <a:latin typeface="Arial"/>
                <a:cs typeface="Arial"/>
              </a:rPr>
              <a:t>End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Northern</a:t>
            </a:r>
            <a:r>
              <a:rPr sz="15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>
                <a:solidFill>
                  <a:srgbClr val="FFFFFF"/>
                </a:solidFill>
                <a:latin typeface="Arial"/>
                <a:cs typeface="Arial"/>
              </a:rPr>
              <a:t>boundary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Southern boundary begins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176 Street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107</a:t>
            </a:r>
            <a:r>
              <a:rPr sz="1300" spc="2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80"/>
              </a:spcBef>
              <a:buChar char="•"/>
              <a:tabLst>
                <a:tab pos="528320" algn="l"/>
              </a:tabLst>
            </a:pP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East to Hibiscus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80"/>
              </a:spcBef>
              <a:buChar char="•"/>
              <a:tabLst>
                <a:tab pos="528320" algn="l"/>
              </a:tabLst>
            </a:pP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East to U.S.</a:t>
            </a:r>
            <a:r>
              <a:rPr sz="13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95"/>
              </a:spcBef>
              <a:buChar char="•"/>
              <a:tabLst>
                <a:tab pos="528320" algn="l"/>
              </a:tabLst>
            </a:pP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186</a:t>
            </a:r>
            <a:r>
              <a:rPr sz="1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80"/>
              </a:spcBef>
              <a:buChar char="•"/>
              <a:tabLst>
                <a:tab pos="528320" algn="l"/>
              </a:tabLst>
            </a:pP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West to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107</a:t>
            </a:r>
            <a:r>
              <a:rPr sz="13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80"/>
              </a:spcBef>
              <a:buChar char="•"/>
              <a:tabLst>
                <a:tab pos="528320" algn="l"/>
              </a:tabLst>
            </a:pPr>
            <a:r>
              <a:rPr sz="13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SW 176</a:t>
            </a:r>
            <a:r>
              <a:rPr sz="13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3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695"/>
              </a:spcBef>
              <a:buChar char="•"/>
              <a:tabLst>
                <a:tab pos="528320" algn="l"/>
              </a:tabLst>
            </a:pP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End Southern</a:t>
            </a:r>
            <a:r>
              <a:rPr sz="13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>
                <a:solidFill>
                  <a:srgbClr val="FFFFFF"/>
                </a:solidFill>
                <a:latin typeface="Arial"/>
                <a:cs typeface="Arial"/>
              </a:rPr>
              <a:t>boundary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780" y="6499431"/>
            <a:ext cx="116916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68349" y="0"/>
            <a:ext cx="679704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65"/>
              <a:t> </a:t>
            </a:r>
            <a:r>
              <a:rPr sz="4400" spc="-5"/>
              <a:t>Boundary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0" y="854461"/>
            <a:ext cx="6697853" cy="6003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77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712823" y="965431"/>
          <a:ext cx="2424826" cy="5417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9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13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5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Area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5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Description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438">
                <a:tc>
                  <a:txBody>
                    <a:bodyPr/>
                    <a:lstStyle/>
                    <a:p>
                      <a:pPr marL="85090" marR="173990" algn="just">
                        <a:lnSpc>
                          <a:spcPts val="4800"/>
                        </a:lnSpc>
                        <a:spcBef>
                          <a:spcPts val="110"/>
                        </a:spcBef>
                      </a:pPr>
                      <a:r>
                        <a:rPr sz="4000" b="1">
                          <a:latin typeface="Corbel"/>
                          <a:cs typeface="Corbel"/>
                        </a:rPr>
                        <a:t>A  </a:t>
                      </a:r>
                      <a:r>
                        <a:rPr sz="4000" b="1" spc="-5">
                          <a:latin typeface="Corbel"/>
                          <a:cs typeface="Corbel"/>
                        </a:rPr>
                        <a:t>C  </a:t>
                      </a:r>
                      <a:r>
                        <a:rPr sz="4000" b="1">
                          <a:latin typeface="Corbel"/>
                          <a:cs typeface="Corbel"/>
                        </a:rPr>
                        <a:t>D  </a:t>
                      </a:r>
                      <a:r>
                        <a:rPr sz="4000" b="1" spc="-5">
                          <a:latin typeface="Corbel"/>
                          <a:cs typeface="Corbel"/>
                        </a:rPr>
                        <a:t>E  F</a:t>
                      </a:r>
                      <a:endParaRPr sz="40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50" spc="-5">
                          <a:latin typeface="Corbel"/>
                          <a:cs typeface="Corbel"/>
                        </a:rPr>
                        <a:t>Proposed</a:t>
                      </a:r>
                      <a:r>
                        <a:rPr sz="135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350">
                          <a:latin typeface="Corbel"/>
                          <a:cs typeface="Corbel"/>
                        </a:rPr>
                        <a:t>boundary:</a:t>
                      </a:r>
                    </a:p>
                    <a:p>
                      <a:pPr marL="84455" marR="137160">
                        <a:lnSpc>
                          <a:spcPct val="100000"/>
                        </a:lnSpc>
                      </a:pPr>
                      <a:r>
                        <a:rPr sz="1350">
                          <a:latin typeface="Corbel"/>
                          <a:cs typeface="Corbel"/>
                        </a:rPr>
                        <a:t>R.R. Moton's  boundaries (areas D</a:t>
                      </a:r>
                      <a:r>
                        <a:rPr sz="1350" spc="-100">
                          <a:latin typeface="Corbel"/>
                          <a:cs typeface="Corbel"/>
                        </a:rPr>
                        <a:t> </a:t>
                      </a:r>
                      <a:r>
                        <a:rPr sz="1350">
                          <a:latin typeface="Corbel"/>
                          <a:cs typeface="Corbel"/>
                        </a:rPr>
                        <a:t>&amp;</a:t>
                      </a:r>
                    </a:p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350">
                          <a:latin typeface="Corbel"/>
                          <a:cs typeface="Corbel"/>
                        </a:rPr>
                        <a:t>F)</a:t>
                      </a:r>
                      <a:r>
                        <a:rPr sz="1350" spc="-105">
                          <a:latin typeface="Corbel"/>
                          <a:cs typeface="Corbel"/>
                        </a:rPr>
                        <a:t>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would</a:t>
                      </a:r>
                      <a:endParaRPr sz="1350">
                        <a:latin typeface="Corbel"/>
                        <a:cs typeface="Corbel"/>
                      </a:endParaRPr>
                    </a:p>
                    <a:p>
                      <a:pPr marL="84455" marR="148590">
                        <a:lnSpc>
                          <a:spcPct val="100000"/>
                        </a:lnSpc>
                      </a:pPr>
                      <a:r>
                        <a:rPr sz="1350" spc="5">
                          <a:latin typeface="Corbel"/>
                          <a:cs typeface="Corbel"/>
                        </a:rPr>
                        <a:t>be </a:t>
                      </a:r>
                      <a:r>
                        <a:rPr sz="1350">
                          <a:latin typeface="Corbel"/>
                          <a:cs typeface="Corbel"/>
                        </a:rPr>
                        <a:t>reassigned to Pine 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Lake</a:t>
                      </a:r>
                      <a:r>
                        <a:rPr sz="1350" spc="-100">
                          <a:latin typeface="Corbel"/>
                          <a:cs typeface="Corbel"/>
                        </a:rPr>
                        <a:t>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Elementary.</a:t>
                      </a:r>
                      <a:endParaRPr sz="1350">
                        <a:latin typeface="Corbel"/>
                        <a:cs typeface="Corbel"/>
                      </a:endParaRPr>
                    </a:p>
                    <a:p>
                      <a:pPr marL="84455" marR="217804">
                        <a:lnSpc>
                          <a:spcPct val="100000"/>
                        </a:lnSpc>
                      </a:pPr>
                      <a:r>
                        <a:rPr sz="1350" spc="-5">
                          <a:latin typeface="Corbel"/>
                          <a:cs typeface="Corbel"/>
                        </a:rPr>
                        <a:t>Furthermore, </a:t>
                      </a:r>
                      <a:r>
                        <a:rPr sz="1350">
                          <a:latin typeface="Corbel"/>
                          <a:cs typeface="Corbel"/>
                        </a:rPr>
                        <a:t>area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E,  </a:t>
                      </a:r>
                      <a:r>
                        <a:rPr sz="1350">
                          <a:latin typeface="Corbel"/>
                          <a:cs typeface="Corbel"/>
                        </a:rPr>
                        <a:t>currently assigned</a:t>
                      </a:r>
                      <a:r>
                        <a:rPr sz="1350" spc="-105">
                          <a:latin typeface="Corbel"/>
                          <a:cs typeface="Corbel"/>
                        </a:rPr>
                        <a:t>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to  </a:t>
                      </a:r>
                      <a:r>
                        <a:rPr sz="1350" spc="-25">
                          <a:latin typeface="Corbel"/>
                          <a:cs typeface="Corbel"/>
                        </a:rPr>
                        <a:t>Dr. </a:t>
                      </a:r>
                      <a:r>
                        <a:rPr sz="1350">
                          <a:latin typeface="Corbel"/>
                          <a:cs typeface="Corbel"/>
                        </a:rPr>
                        <a:t>Henry </a:t>
                      </a:r>
                      <a:r>
                        <a:rPr sz="1350" spc="-10">
                          <a:latin typeface="Corbel"/>
                          <a:cs typeface="Corbel"/>
                        </a:rPr>
                        <a:t>Perrine 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would </a:t>
                      </a:r>
                      <a:r>
                        <a:rPr sz="1350" spc="5">
                          <a:latin typeface="Corbel"/>
                          <a:cs typeface="Corbel"/>
                        </a:rPr>
                        <a:t>be </a:t>
                      </a:r>
                      <a:r>
                        <a:rPr sz="1350">
                          <a:latin typeface="Corbel"/>
                          <a:cs typeface="Corbel"/>
                        </a:rPr>
                        <a:t>reassigned  to Pine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Lake  </a:t>
                      </a:r>
                      <a:r>
                        <a:rPr sz="1350" spc="-10">
                          <a:latin typeface="Corbel"/>
                          <a:cs typeface="Corbel"/>
                        </a:rPr>
                        <a:t>Elementary.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This  would </a:t>
                      </a:r>
                      <a:r>
                        <a:rPr sz="1350">
                          <a:latin typeface="Corbel"/>
                          <a:cs typeface="Corbel"/>
                        </a:rPr>
                        <a:t>create one 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unified</a:t>
                      </a:r>
                      <a:r>
                        <a:rPr sz="1350" spc="-70">
                          <a:latin typeface="Corbel"/>
                          <a:cs typeface="Corbel"/>
                        </a:rPr>
                        <a:t>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boundary.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7361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4000" b="1">
                          <a:latin typeface="Corbel"/>
                          <a:cs typeface="Corbel"/>
                        </a:rPr>
                        <a:t>B</a:t>
                      </a:r>
                      <a:endParaRPr sz="4000">
                        <a:latin typeface="Corbel"/>
                        <a:cs typeface="Corbe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23876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350" spc="-25">
                          <a:latin typeface="Corbel"/>
                          <a:cs typeface="Corbel"/>
                        </a:rPr>
                        <a:t>Dr. </a:t>
                      </a:r>
                      <a:r>
                        <a:rPr sz="1350">
                          <a:latin typeface="Corbel"/>
                          <a:cs typeface="Corbel"/>
                        </a:rPr>
                        <a:t>Henry </a:t>
                      </a:r>
                      <a:r>
                        <a:rPr sz="1350" spc="-10">
                          <a:latin typeface="Corbel"/>
                          <a:cs typeface="Corbel"/>
                        </a:rPr>
                        <a:t>Perrine 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Elementary's  </a:t>
                      </a:r>
                      <a:r>
                        <a:rPr sz="1350">
                          <a:latin typeface="Corbel"/>
                          <a:cs typeface="Corbel"/>
                        </a:rPr>
                        <a:t>boundary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would  </a:t>
                      </a:r>
                      <a:r>
                        <a:rPr sz="1350">
                          <a:latin typeface="Corbel"/>
                          <a:cs typeface="Corbel"/>
                        </a:rPr>
                        <a:t>remain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completely  </a:t>
                      </a:r>
                      <a:r>
                        <a:rPr sz="1350">
                          <a:latin typeface="Corbel"/>
                          <a:cs typeface="Corbel"/>
                        </a:rPr>
                        <a:t>east of </a:t>
                      </a:r>
                      <a:r>
                        <a:rPr sz="1350" spc="-10">
                          <a:latin typeface="Corbel"/>
                          <a:cs typeface="Corbel"/>
                        </a:rPr>
                        <a:t>U.S. </a:t>
                      </a:r>
                      <a:r>
                        <a:rPr sz="1350">
                          <a:latin typeface="Corbel"/>
                          <a:cs typeface="Corbel"/>
                        </a:rPr>
                        <a:t>1. Area</a:t>
                      </a:r>
                      <a:r>
                        <a:rPr sz="1350" spc="-175">
                          <a:latin typeface="Corbel"/>
                          <a:cs typeface="Corbel"/>
                        </a:rPr>
                        <a:t> </a:t>
                      </a:r>
                      <a:r>
                        <a:rPr sz="1350">
                          <a:latin typeface="Corbel"/>
                          <a:cs typeface="Corbel"/>
                        </a:rPr>
                        <a:t>E 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would </a:t>
                      </a:r>
                      <a:r>
                        <a:rPr sz="1350" spc="5">
                          <a:latin typeface="Corbel"/>
                          <a:cs typeface="Corbel"/>
                        </a:rPr>
                        <a:t>be </a:t>
                      </a:r>
                      <a:r>
                        <a:rPr sz="1350">
                          <a:latin typeface="Corbel"/>
                          <a:cs typeface="Corbel"/>
                        </a:rPr>
                        <a:t>reassigned  to Pine </a:t>
                      </a:r>
                      <a:r>
                        <a:rPr sz="1350" spc="-5">
                          <a:latin typeface="Corbel"/>
                          <a:cs typeface="Corbel"/>
                        </a:rPr>
                        <a:t>Lake  </a:t>
                      </a:r>
                      <a:r>
                        <a:rPr sz="1350" spc="-10">
                          <a:latin typeface="Corbel"/>
                          <a:cs typeface="Corbel"/>
                        </a:rPr>
                        <a:t>Elementary.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6150" y="121629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0653" y="884891"/>
            <a:ext cx="4977765" cy="497828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Proposed boundary </a:t>
            </a:r>
            <a:r>
              <a:rPr sz="1800" b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Pine Lake</a:t>
            </a:r>
            <a:r>
              <a:rPr sz="180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1800">
              <a:latin typeface="Arial"/>
              <a:cs typeface="Arial"/>
            </a:endParaRPr>
          </a:p>
          <a:p>
            <a:pPr marL="12700">
              <a:spcBef>
                <a:spcPts val="1155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SW 152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137</a:t>
            </a:r>
            <a:r>
              <a:rPr sz="20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Avenue.</a:t>
            </a:r>
            <a:endParaRPr lang="en-US" sz="20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SW </a:t>
            </a:r>
            <a:r>
              <a:rPr sz="1600" spc="-45">
                <a:solidFill>
                  <a:srgbClr val="FFFFFF"/>
                </a:solidFill>
                <a:latin typeface="Arial"/>
                <a:cs typeface="Arial"/>
              </a:rPr>
              <a:t>112</a:t>
            </a:r>
            <a:r>
              <a:rPr sz="1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0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SW 160</a:t>
            </a:r>
            <a:r>
              <a:rPr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0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SW 107</a:t>
            </a:r>
            <a:r>
              <a:rPr sz="1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1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SW 168</a:t>
            </a:r>
            <a:r>
              <a:rPr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SW 102</a:t>
            </a:r>
            <a:r>
              <a:rPr sz="16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SW 160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1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U.S.</a:t>
            </a:r>
            <a:r>
              <a:rPr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0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SW 186</a:t>
            </a:r>
            <a:r>
              <a:rPr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0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West to Florida's</a:t>
            </a:r>
            <a:r>
              <a:rPr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1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SW 168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805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West to SW 137</a:t>
            </a:r>
            <a:r>
              <a:rPr sz="16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811530" indent="-285115">
              <a:lnSpc>
                <a:spcPct val="100000"/>
              </a:lnSpc>
              <a:spcBef>
                <a:spcPts val="1130"/>
              </a:spcBef>
              <a:buChar char="•"/>
              <a:tabLst>
                <a:tab pos="811530" algn="l"/>
                <a:tab pos="812165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SW 152 Street,</a:t>
            </a:r>
            <a:r>
              <a:rPr lang="en-US" sz="1600" spc="-5"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78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6150" y="121629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10653" y="911307"/>
            <a:ext cx="6420485" cy="47620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Proposed boundary for 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Henry Perrine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 U.S. 1 and Canal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C-100</a:t>
            </a:r>
            <a:endParaRPr sz="2000" dirty="0">
              <a:latin typeface="Arial"/>
              <a:cs typeface="Arial"/>
            </a:endParaRPr>
          </a:p>
          <a:p>
            <a:pPr marL="569913" indent="-214313">
              <a:lnSpc>
                <a:spcPct val="100000"/>
              </a:lnSpc>
              <a:spcBef>
                <a:spcPts val="1010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Southeast to SW 168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994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to Biscayne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1005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 to SW 184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995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West to Canal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C-100-B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995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West to SW 97</a:t>
            </a:r>
            <a:r>
              <a:rPr sz="20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1010"/>
              </a:spcBef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to SW 186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529590" indent="-172720">
              <a:lnSpc>
                <a:spcPct val="100000"/>
              </a:lnSpc>
              <a:spcBef>
                <a:spcPts val="994"/>
              </a:spcBef>
              <a:buChar char="•"/>
              <a:tabLst>
                <a:tab pos="530225" algn="l"/>
              </a:tabLst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West to U.S.</a:t>
            </a:r>
            <a:r>
              <a:rPr sz="20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 dirty="0">
              <a:latin typeface="Arial"/>
              <a:cs typeface="Arial"/>
            </a:endParaRPr>
          </a:p>
          <a:p>
            <a:pPr marL="515938" marR="3378835" indent="-171450">
              <a:lnSpc>
                <a:spcPct val="158500"/>
              </a:lnSpc>
              <a:buChar char="•"/>
              <a:tabLst>
                <a:tab pos="53022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to Canal C-100, point of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79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6506EA6-C761-E873-6A7E-C6F6BF8E6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95C340B-4D3D-FF47-A072-977FA252756C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6FA5214-4BB1-7858-8BEA-8890A54C95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082" y="1046"/>
            <a:ext cx="163703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5">
                <a:solidFill>
                  <a:srgbClr val="F2F2F2"/>
                </a:solidFill>
              </a:rPr>
              <a:t>E</a:t>
            </a:r>
            <a:r>
              <a:rPr sz="3800" spc="5">
                <a:solidFill>
                  <a:srgbClr val="F2F2F2"/>
                </a:solidFill>
              </a:rPr>
              <a:t>ff</a:t>
            </a:r>
            <a:r>
              <a:rPr sz="3800" spc="-5">
                <a:solidFill>
                  <a:srgbClr val="F2F2F2"/>
                </a:solidFill>
              </a:rPr>
              <a:t>ec</a:t>
            </a:r>
            <a:r>
              <a:rPr sz="3800" spc="5">
                <a:solidFill>
                  <a:srgbClr val="F2F2F2"/>
                </a:solidFill>
              </a:rPr>
              <a:t>t</a:t>
            </a:r>
            <a:r>
              <a:rPr sz="3800">
                <a:solidFill>
                  <a:srgbClr val="F2F2F2"/>
                </a:solidFill>
              </a:rPr>
              <a:t>s</a:t>
            </a:r>
            <a:endParaRPr sz="38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3659AF2-30FB-0AA7-DF57-C8D31F24032D}"/>
              </a:ext>
            </a:extLst>
          </p:cNvPr>
          <p:cNvSpPr txBox="1"/>
          <p:nvPr/>
        </p:nvSpPr>
        <p:spPr>
          <a:xfrm>
            <a:off x="381153" y="577543"/>
            <a:ext cx="8388247" cy="68018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5" dirty="0">
                <a:solidFill>
                  <a:srgbClr val="F2F2F2"/>
                </a:solidFill>
                <a:latin typeface="Arial"/>
                <a:cs typeface="Arial"/>
              </a:rPr>
              <a:t>Beginning with the 2026-2027 School</a:t>
            </a:r>
            <a:r>
              <a:rPr lang="en-US" sz="2000" spc="-2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lang="en-US" sz="2000" spc="-45" dirty="0">
                <a:solidFill>
                  <a:srgbClr val="F2F2F2"/>
                </a:solidFill>
                <a:latin typeface="Arial"/>
                <a:cs typeface="Arial"/>
              </a:rPr>
              <a:t>Year:</a:t>
            </a:r>
            <a:endParaRPr lang="en-US" sz="2000" dirty="0">
              <a:latin typeface="Arial"/>
              <a:cs typeface="Arial"/>
            </a:endParaRPr>
          </a:p>
          <a:p>
            <a:pPr marL="298450" indent="-285750">
              <a:spcBef>
                <a:spcPts val="600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New boundaries will be established for Pine Lake Elementary School to include R.R. Moton Elementary School's boundary.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98450" indent="-285750">
              <a:spcBef>
                <a:spcPts val="600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endParaRPr lang="en-US" sz="2000" dirty="0">
              <a:latin typeface="Arial"/>
              <a:cs typeface="Arial"/>
            </a:endParaRPr>
          </a:p>
          <a:p>
            <a:pPr marL="298450" marR="222885" indent="-285750">
              <a:buChar char="•"/>
              <a:tabLst>
                <a:tab pos="298450" algn="l"/>
                <a:tab pos="299720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Combine the boundaries of Pine Lake Elementary and R.R. Moton  </a:t>
            </a:r>
            <a:r>
              <a:rPr lang="en-US" sz="2000" spc="-20" dirty="0">
                <a:solidFill>
                  <a:srgbClr val="FFFFFF"/>
                </a:solidFill>
                <a:latin typeface="Arial"/>
                <a:cs typeface="Arial"/>
              </a:rPr>
              <a:t>Elementary School.</a:t>
            </a:r>
          </a:p>
          <a:p>
            <a:pPr marL="298450" marR="222885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z="2000" spc="-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Establish	new	boundaries	for	Henry Perrine Elementary School.</a:t>
            </a: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z="20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Dissolving R.R. Moton's boundaries, will increase student access to more robust academic programs and resources.</a:t>
            </a: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z="20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An existing portion of Dr. Henry Perrine Elementary's boundary, west of U.S. 1, that splits R.R. Moton Elementary's current boundary, would be dissolved and future students would attend Pine Lake Elementary.</a:t>
            </a: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z="20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z="2000" spc="-5" dirty="0">
                <a:solidFill>
                  <a:srgbClr val="FFFFFF"/>
                </a:solidFill>
                <a:latin typeface="Arial"/>
                <a:cs typeface="Arial"/>
              </a:rPr>
              <a:t>Current Perrine students living within the proposed boundary changes can choose to remain at Dr. Henry Perrine.</a:t>
            </a:r>
            <a:endParaRPr lang="en-US" sz="2000" dirty="0">
              <a:ea typeface="Calibri"/>
              <a:cs typeface="Calibri"/>
            </a:endParaRPr>
          </a:p>
          <a:p>
            <a:pPr marL="12700" marR="5080"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pc="-5" dirty="0">
                <a:solidFill>
                  <a:srgbClr val="FFFFFF"/>
                </a:solidFill>
                <a:latin typeface="Arial"/>
                <a:cs typeface="Arial"/>
              </a:rPr>
              <a:t> </a:t>
            </a: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pc="-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C01951C1-DC07-F1FE-62E4-0BE29C8A2DAD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80</a:t>
            </a:r>
            <a:endParaRPr sz="9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56235813"/>
      </p:ext>
    </p:extLst>
  </p:cSld>
  <p:clrMapOvr>
    <a:masterClrMapping/>
  </p:clrMapOvr>
  <p:transition spd="slow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496B0A2-30A0-98A3-F940-6F3D1A81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2EE6F0F-96DD-A6BF-CBC6-2C3D2B636015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4D0432-7397-1C19-E796-5C26F1FA47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3451" y="168997"/>
            <a:ext cx="6323328" cy="24929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ctr"/>
            <a:r>
              <a:rPr sz="3800" spc="-5">
                <a:solidFill>
                  <a:srgbClr val="F2F2F2"/>
                </a:solidFill>
              </a:rPr>
              <a:t>E</a:t>
            </a:r>
            <a:r>
              <a:rPr sz="3800" spc="5">
                <a:solidFill>
                  <a:srgbClr val="F2F2F2"/>
                </a:solidFill>
              </a:rPr>
              <a:t>ff</a:t>
            </a:r>
            <a:r>
              <a:rPr sz="3800" spc="-5">
                <a:solidFill>
                  <a:srgbClr val="F2F2F2"/>
                </a:solidFill>
              </a:rPr>
              <a:t>ec</a:t>
            </a:r>
            <a:r>
              <a:rPr sz="3800" spc="5">
                <a:solidFill>
                  <a:srgbClr val="F2F2F2"/>
                </a:solidFill>
              </a:rPr>
              <a:t>t</a:t>
            </a:r>
            <a:r>
              <a:rPr sz="3800">
                <a:solidFill>
                  <a:srgbClr val="F2F2F2"/>
                </a:solidFill>
              </a:rPr>
              <a:t>s</a:t>
            </a:r>
            <a:br>
              <a:rPr lang="en-US" sz="3800">
                <a:solidFill>
                  <a:srgbClr val="F2F2F2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ACADEMIC AND EXTRA CURRICULAR OFFERINGS</a:t>
            </a:r>
            <a:endParaRPr lang="en-US" sz="2400" b="0">
              <a:solidFill>
                <a:srgbClr val="000000"/>
              </a:solidFill>
            </a:endParaRPr>
          </a:p>
          <a:p>
            <a:pPr marL="12700" algn="ctr"/>
            <a:br>
              <a:rPr lang="en-US" sz="3800">
                <a:solidFill>
                  <a:srgbClr val="F2F2F2"/>
                </a:solidFill>
              </a:rPr>
            </a:br>
            <a:endParaRPr lang="en-US" sz="3800">
              <a:solidFill>
                <a:srgbClr val="F2F2F2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979D88F-1F33-A052-075C-A25A7BAFD2DC}"/>
              </a:ext>
            </a:extLst>
          </p:cNvPr>
          <p:cNvSpPr txBox="1"/>
          <p:nvPr/>
        </p:nvSpPr>
        <p:spPr>
          <a:xfrm>
            <a:off x="658101" y="5047118"/>
            <a:ext cx="8332264" cy="206210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000" spc="-5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marL="12700" marR="5080"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pc="-5">
                <a:solidFill>
                  <a:srgbClr val="FFFFFF"/>
                </a:solidFill>
                <a:latin typeface="Arial"/>
                <a:cs typeface="Arial"/>
              </a:rPr>
              <a:t> </a:t>
            </a:r>
          </a:p>
          <a:p>
            <a:pPr marL="298450" marR="5080" indent="-285750">
              <a:buFont typeface="Arial"/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r>
              <a:rPr lang="en-US" sz="2000" b="1" spc="-5">
                <a:solidFill>
                  <a:schemeClr val="bg1"/>
                </a:solidFill>
                <a:ea typeface="+mn-lt"/>
                <a:cs typeface="+mn-lt"/>
              </a:rPr>
              <a:t>Pine Lake Elementary School has a PLC which provides United Way, Head Start and VPK childcare available from 2 months to 4 years old. </a:t>
            </a:r>
            <a:endParaRPr lang="en-US" sz="2000" b="1" spc="-5">
              <a:solidFill>
                <a:schemeClr val="bg1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pc="-5">
              <a:solidFill>
                <a:srgbClr val="FFFFFF"/>
              </a:solidFill>
              <a:latin typeface="Arial"/>
              <a:cs typeface="Arial"/>
            </a:endParaRPr>
          </a:p>
          <a:p>
            <a:pPr marL="298450" marR="5080" indent="-285750">
              <a:buChar char="•"/>
              <a:tabLst>
                <a:tab pos="298450" algn="l"/>
                <a:tab pos="299720" algn="l"/>
                <a:tab pos="1618615" algn="l"/>
                <a:tab pos="2317115" algn="l"/>
                <a:tab pos="3889375" algn="l"/>
                <a:tab pos="4402455" algn="l"/>
                <a:tab pos="5336540" algn="l"/>
                <a:tab pos="6426200" algn="l"/>
                <a:tab pos="7078980" algn="l"/>
                <a:tab pos="7825105" algn="l"/>
              </a:tabLst>
            </a:pPr>
            <a:endParaRPr lang="en-US" spc="-5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81059D5-26CD-78D0-36B0-5927691206E1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80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1ADAC3-E783-7057-B646-0924183267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31370"/>
              </p:ext>
            </p:extLst>
          </p:nvPr>
        </p:nvGraphicFramePr>
        <p:xfrm>
          <a:off x="654627" y="1714499"/>
          <a:ext cx="7989386" cy="378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0479">
                  <a:extLst>
                    <a:ext uri="{9D8B030D-6E8A-4147-A177-3AD203B41FA5}">
                      <a16:colId xmlns:a16="http://schemas.microsoft.com/office/drawing/2014/main" val="3337836136"/>
                    </a:ext>
                  </a:extLst>
                </a:gridCol>
                <a:gridCol w="1386858">
                  <a:extLst>
                    <a:ext uri="{9D8B030D-6E8A-4147-A177-3AD203B41FA5}">
                      <a16:colId xmlns:a16="http://schemas.microsoft.com/office/drawing/2014/main" val="3383560174"/>
                    </a:ext>
                  </a:extLst>
                </a:gridCol>
                <a:gridCol w="1547304">
                  <a:extLst>
                    <a:ext uri="{9D8B030D-6E8A-4147-A177-3AD203B41FA5}">
                      <a16:colId xmlns:a16="http://schemas.microsoft.com/office/drawing/2014/main" val="865645022"/>
                    </a:ext>
                  </a:extLst>
                </a:gridCol>
                <a:gridCol w="1685749">
                  <a:extLst>
                    <a:ext uri="{9D8B030D-6E8A-4147-A177-3AD203B41FA5}">
                      <a16:colId xmlns:a16="http://schemas.microsoft.com/office/drawing/2014/main" val="457784576"/>
                    </a:ext>
                  </a:extLst>
                </a:gridCol>
                <a:gridCol w="1888996">
                  <a:extLst>
                    <a:ext uri="{9D8B030D-6E8A-4147-A177-3AD203B41FA5}">
                      <a16:colId xmlns:a16="http://schemas.microsoft.com/office/drawing/2014/main" val="2597703935"/>
                    </a:ext>
                  </a:extLst>
                </a:gridCol>
              </a:tblGrid>
              <a:tr h="9365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School Name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Choice/Magnet Program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After School Care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Clubs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solidFill>
                            <a:schemeClr val="bg1"/>
                          </a:solidFill>
                          <a:effectLst/>
                        </a:rPr>
                        <a:t>Community</a:t>
                      </a:r>
                      <a:endParaRPr lang="en-US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106608"/>
                  </a:ext>
                </a:extLst>
              </a:tr>
              <a:tr h="2849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Pine Lake</a:t>
                      </a:r>
                    </a:p>
                    <a:p>
                      <a:pPr algn="l">
                        <a:buNone/>
                      </a:pPr>
                      <a:endParaRPr lang="en-US">
                        <a:solidFill>
                          <a:schemeClr val="tx1"/>
                        </a:solidFill>
                        <a:effectLst/>
                        <a:cs typeface="Arial"/>
                      </a:endParaRPr>
                    </a:p>
                    <a:p>
                      <a:pPr algn="l">
                        <a:buNone/>
                      </a:pPr>
                      <a:endParaRPr lang="en-US">
                        <a:solidFill>
                          <a:schemeClr val="tx1"/>
                        </a:solidFill>
                        <a:effectLst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Cambridge (Choice) and Zoo/Botany Magnet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YMCA Afterschool Care </a:t>
                      </a:r>
                    </a:p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Girls Inc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Critter Club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Robotics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STEM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Safety Patrol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Wellness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Cheerleading*</a:t>
                      </a:r>
                    </a:p>
                    <a:p>
                      <a:pPr algn="just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*</a:t>
                      </a:r>
                      <a:r>
                        <a:rPr lang="en-US" b="1">
                          <a:solidFill>
                            <a:schemeClr val="tx1"/>
                          </a:solidFill>
                          <a:effectLst/>
                          <a:cs typeface="Arial"/>
                        </a:rPr>
                        <a:t>beginning with the 26-27 school year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Zoo Miami/Fairchild Tropical Gardens</a:t>
                      </a:r>
                    </a:p>
                    <a:p>
                      <a:pPr algn="l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  <a:effectLst/>
                        </a:rPr>
                        <a:t>Partnership with Richmond Heights/</a:t>
                      </a:r>
                      <a:r>
                        <a:rPr lang="en-US" err="1">
                          <a:solidFill>
                            <a:schemeClr val="tx1"/>
                          </a:solidFill>
                          <a:effectLst/>
                        </a:rPr>
                        <a:t>BioTech</a:t>
                      </a:r>
                      <a:endParaRPr lang="en-US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15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780091"/>
      </p:ext>
    </p:extLst>
  </p:cSld>
  <p:clrMapOvr>
    <a:masterClrMapping/>
  </p:clrMapOvr>
  <p:transition spd="slow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2B89CA-35B3-F659-3D78-5488A0E67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FFA98E0-DBAB-FC10-BE63-6DBD41E36630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5551A4F-C541-8B8B-E56F-9A610903B4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082" y="1046"/>
            <a:ext cx="163703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5">
                <a:solidFill>
                  <a:srgbClr val="F2F2F2"/>
                </a:solidFill>
              </a:rPr>
              <a:t>E</a:t>
            </a:r>
            <a:r>
              <a:rPr sz="3800" spc="5">
                <a:solidFill>
                  <a:srgbClr val="F2F2F2"/>
                </a:solidFill>
              </a:rPr>
              <a:t>ff</a:t>
            </a:r>
            <a:r>
              <a:rPr sz="3800" spc="-5">
                <a:solidFill>
                  <a:srgbClr val="F2F2F2"/>
                </a:solidFill>
              </a:rPr>
              <a:t>ec</a:t>
            </a:r>
            <a:r>
              <a:rPr sz="3800" spc="5">
                <a:solidFill>
                  <a:srgbClr val="F2F2F2"/>
                </a:solidFill>
              </a:rPr>
              <a:t>t</a:t>
            </a:r>
            <a:r>
              <a:rPr sz="3800">
                <a:solidFill>
                  <a:srgbClr val="F2F2F2"/>
                </a:solidFill>
              </a:rPr>
              <a:t>s</a:t>
            </a:r>
            <a:endParaRPr sz="38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2E25EF8-CDDB-C446-0CAA-EF88E076A591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80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819791-9201-FF5A-1F05-6B001E4844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76626"/>
              </p:ext>
            </p:extLst>
          </p:nvPr>
        </p:nvGraphicFramePr>
        <p:xfrm>
          <a:off x="942974" y="954659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389835933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420002909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284658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957995833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Pine Lake Elementary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160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2406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79141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280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325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316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90584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6077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43.20%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6912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648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12119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43.20%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7027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648680"/>
      </p:ext>
    </p:extLst>
  </p:cSld>
  <p:clrMapOvr>
    <a:masterClrMapping/>
  </p:clrMapOvr>
  <p:transition spd="slow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3A17050-C111-8782-52F8-D8CB1157F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72A5526-B839-823A-B261-13C2F4CCC75D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E32400C-CEF6-53D1-8A06-022FD123EF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4082" y="1046"/>
            <a:ext cx="163703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5">
                <a:solidFill>
                  <a:srgbClr val="F2F2F2"/>
                </a:solidFill>
              </a:rPr>
              <a:t>E</a:t>
            </a:r>
            <a:r>
              <a:rPr sz="3800" spc="5">
                <a:solidFill>
                  <a:srgbClr val="F2F2F2"/>
                </a:solidFill>
              </a:rPr>
              <a:t>ff</a:t>
            </a:r>
            <a:r>
              <a:rPr sz="3800" spc="-5">
                <a:solidFill>
                  <a:srgbClr val="F2F2F2"/>
                </a:solidFill>
              </a:rPr>
              <a:t>ec</a:t>
            </a:r>
            <a:r>
              <a:rPr sz="3800" spc="5">
                <a:solidFill>
                  <a:srgbClr val="F2F2F2"/>
                </a:solidFill>
              </a:rPr>
              <a:t>t</a:t>
            </a:r>
            <a:r>
              <a:rPr sz="3800">
                <a:solidFill>
                  <a:srgbClr val="F2F2F2"/>
                </a:solidFill>
              </a:rPr>
              <a:t>s</a:t>
            </a:r>
            <a:endParaRPr sz="38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28177DD-68DD-7D03-D04B-CEF19FC3C088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80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EF65EC-8A3F-840D-3C77-8A8F051DA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158046"/>
              </p:ext>
            </p:extLst>
          </p:nvPr>
        </p:nvGraphicFramePr>
        <p:xfrm>
          <a:off x="942974" y="1128395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4164931967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64627947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724457284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998396587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Dr. Henry E. Perrine Academy of the Arts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4330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92505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98510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472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416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380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36086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84017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56.19%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49%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7163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38600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56.19%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49%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184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874016"/>
      </p:ext>
    </p:extLst>
  </p:cSld>
  <p:clrMapOvr>
    <a:masterClrMapping/>
  </p:clrMapOvr>
  <p:transition spd="slow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0306" y="5966012"/>
            <a:ext cx="2353945" cy="56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Ms. Robin </a:t>
            </a:r>
            <a:r>
              <a:rPr sz="2000" b="1" spc="-114">
                <a:solidFill>
                  <a:srgbClr val="D4EFF4"/>
                </a:solidFill>
                <a:latin typeface="Arial"/>
                <a:cs typeface="Arial"/>
              </a:rPr>
              <a:t>Y.</a:t>
            </a:r>
            <a:r>
              <a:rPr sz="2000" b="1" spc="-24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Atkins</a:t>
            </a:r>
            <a:endParaRPr sz="2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5"/>
              </a:spcBef>
            </a:pPr>
            <a:r>
              <a:rPr sz="1600" spc="-5">
                <a:solidFill>
                  <a:srgbClr val="D4EFF4"/>
                </a:solidFill>
                <a:latin typeface="Arial"/>
                <a:cs typeface="Arial"/>
              </a:rPr>
              <a:t>ABC Region</a:t>
            </a:r>
            <a:r>
              <a:rPr sz="1600" spc="-6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8605" rIns="0" bIns="0" rtlCol="0">
            <a:spAutoFit/>
          </a:bodyPr>
          <a:lstStyle/>
          <a:p>
            <a:pPr marL="29845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17145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South Region</a:t>
            </a:r>
            <a:r>
              <a:rPr sz="2800" spc="-15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057543" y="4640985"/>
            <a:ext cx="7385684" cy="958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0810" marR="5080" indent="-1388745">
              <a:lnSpc>
                <a:spcPct val="114399"/>
              </a:lnSpc>
            </a:pPr>
            <a:r>
              <a:rPr sz="2700" b="1" spc="-5">
                <a:solidFill>
                  <a:srgbClr val="FFFFFF"/>
                </a:solidFill>
                <a:latin typeface="Arial"/>
                <a:cs typeface="Arial"/>
              </a:rPr>
              <a:t>Arthur &amp; Polly </a:t>
            </a:r>
            <a:r>
              <a:rPr sz="2700" b="1" spc="-15">
                <a:solidFill>
                  <a:srgbClr val="FFFFFF"/>
                </a:solidFill>
                <a:latin typeface="Arial"/>
                <a:cs typeface="Arial"/>
              </a:rPr>
              <a:t>Mays </a:t>
            </a:r>
            <a:r>
              <a:rPr sz="2700" b="1" spc="-5">
                <a:solidFill>
                  <a:srgbClr val="FFFFFF"/>
                </a:solidFill>
                <a:latin typeface="Arial"/>
                <a:cs typeface="Arial"/>
              </a:rPr>
              <a:t>Conservatory of the Arts  6-12 &amp; Pine </a:t>
            </a:r>
            <a:r>
              <a:rPr sz="2700" b="1" spc="-10">
                <a:solidFill>
                  <a:srgbClr val="FFFFFF"/>
                </a:solidFill>
                <a:latin typeface="Arial"/>
                <a:cs typeface="Arial"/>
              </a:rPr>
              <a:t>Villa</a:t>
            </a:r>
            <a:r>
              <a:rPr sz="270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6958" y="5966012"/>
            <a:ext cx="2802255" cy="56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40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Rafael A.</a:t>
            </a:r>
            <a:r>
              <a:rPr sz="2000" b="1" spc="-15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D4EFF4"/>
                </a:solidFill>
                <a:latin typeface="Arial"/>
                <a:cs typeface="Arial"/>
              </a:rPr>
              <a:t>Villalobos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600" spc="-5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600" spc="-5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89" y="2159673"/>
            <a:ext cx="2483129" cy="2538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0132" y="1868831"/>
            <a:ext cx="3193979" cy="2744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9656" y="1878088"/>
            <a:ext cx="3076953" cy="27353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7059" y="99586"/>
            <a:ext cx="18275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12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827" y="835165"/>
            <a:ext cx="5317947" cy="5976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92027" y="3736898"/>
            <a:ext cx="614045" cy="680720"/>
          </a:xfrm>
          <a:custGeom>
            <a:avLst/>
            <a:gdLst/>
            <a:ahLst/>
            <a:cxnLst/>
            <a:rect l="l" t="t" r="r" b="b"/>
            <a:pathLst>
              <a:path w="614045" h="680720">
                <a:moveTo>
                  <a:pt x="0" y="0"/>
                </a:moveTo>
                <a:lnTo>
                  <a:pt x="613841" y="0"/>
                </a:lnTo>
                <a:lnTo>
                  <a:pt x="613841" y="680605"/>
                </a:lnTo>
                <a:lnTo>
                  <a:pt x="0" y="680605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5869" y="3736898"/>
            <a:ext cx="3409950" cy="680720"/>
          </a:xfrm>
          <a:custGeom>
            <a:avLst/>
            <a:gdLst/>
            <a:ahLst/>
            <a:cxnLst/>
            <a:rect l="l" t="t" r="r" b="b"/>
            <a:pathLst>
              <a:path w="3409950" h="680720">
                <a:moveTo>
                  <a:pt x="0" y="0"/>
                </a:moveTo>
                <a:lnTo>
                  <a:pt x="3409518" y="0"/>
                </a:lnTo>
                <a:lnTo>
                  <a:pt x="3409518" y="680605"/>
                </a:lnTo>
                <a:lnTo>
                  <a:pt x="0" y="680605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2027" y="4417517"/>
            <a:ext cx="614045" cy="680720"/>
          </a:xfrm>
          <a:custGeom>
            <a:avLst/>
            <a:gdLst/>
            <a:ahLst/>
            <a:cxnLst/>
            <a:rect l="l" t="t" r="r" b="b"/>
            <a:pathLst>
              <a:path w="614045" h="680720">
                <a:moveTo>
                  <a:pt x="0" y="0"/>
                </a:moveTo>
                <a:lnTo>
                  <a:pt x="613841" y="0"/>
                </a:lnTo>
                <a:lnTo>
                  <a:pt x="613841" y="680605"/>
                </a:lnTo>
                <a:lnTo>
                  <a:pt x="0" y="680605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5869" y="4417517"/>
            <a:ext cx="3409950" cy="680720"/>
          </a:xfrm>
          <a:custGeom>
            <a:avLst/>
            <a:gdLst/>
            <a:ahLst/>
            <a:cxnLst/>
            <a:rect l="l" t="t" r="r" b="b"/>
            <a:pathLst>
              <a:path w="3409950" h="680720">
                <a:moveTo>
                  <a:pt x="0" y="0"/>
                </a:moveTo>
                <a:lnTo>
                  <a:pt x="3409518" y="0"/>
                </a:lnTo>
                <a:lnTo>
                  <a:pt x="3409518" y="680605"/>
                </a:lnTo>
                <a:lnTo>
                  <a:pt x="0" y="680605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92027" y="5098122"/>
            <a:ext cx="614045" cy="840105"/>
          </a:xfrm>
          <a:custGeom>
            <a:avLst/>
            <a:gdLst/>
            <a:ahLst/>
            <a:cxnLst/>
            <a:rect l="l" t="t" r="r" b="b"/>
            <a:pathLst>
              <a:path w="614045" h="840104">
                <a:moveTo>
                  <a:pt x="0" y="0"/>
                </a:moveTo>
                <a:lnTo>
                  <a:pt x="613841" y="0"/>
                </a:lnTo>
                <a:lnTo>
                  <a:pt x="613841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05869" y="5098122"/>
            <a:ext cx="3409950" cy="840105"/>
          </a:xfrm>
          <a:custGeom>
            <a:avLst/>
            <a:gdLst/>
            <a:ahLst/>
            <a:cxnLst/>
            <a:rect l="l" t="t" r="r" b="b"/>
            <a:pathLst>
              <a:path w="3409950" h="840104">
                <a:moveTo>
                  <a:pt x="0" y="0"/>
                </a:moveTo>
                <a:lnTo>
                  <a:pt x="3409518" y="0"/>
                </a:lnTo>
                <a:lnTo>
                  <a:pt x="3409518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05870" y="3730551"/>
            <a:ext cx="0" cy="2213610"/>
          </a:xfrm>
          <a:custGeom>
            <a:avLst/>
            <a:gdLst/>
            <a:ahLst/>
            <a:cxnLst/>
            <a:rect l="l" t="t" r="r" b="b"/>
            <a:pathLst>
              <a:path h="2213610">
                <a:moveTo>
                  <a:pt x="0" y="0"/>
                </a:moveTo>
                <a:lnTo>
                  <a:pt x="0" y="221358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5677" y="4417513"/>
            <a:ext cx="4036060" cy="0"/>
          </a:xfrm>
          <a:custGeom>
            <a:avLst/>
            <a:gdLst/>
            <a:ahLst/>
            <a:cxnLst/>
            <a:rect l="l" t="t" r="r" b="b"/>
            <a:pathLst>
              <a:path w="4036059">
                <a:moveTo>
                  <a:pt x="0" y="0"/>
                </a:moveTo>
                <a:lnTo>
                  <a:pt x="4036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5677" y="5098125"/>
            <a:ext cx="4036060" cy="0"/>
          </a:xfrm>
          <a:custGeom>
            <a:avLst/>
            <a:gdLst/>
            <a:ahLst/>
            <a:cxnLst/>
            <a:rect l="l" t="t" r="r" b="b"/>
            <a:pathLst>
              <a:path w="4036059">
                <a:moveTo>
                  <a:pt x="0" y="0"/>
                </a:moveTo>
                <a:lnTo>
                  <a:pt x="4036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92027" y="3730551"/>
            <a:ext cx="0" cy="2213610"/>
          </a:xfrm>
          <a:custGeom>
            <a:avLst/>
            <a:gdLst/>
            <a:ahLst/>
            <a:cxnLst/>
            <a:rect l="l" t="t" r="r" b="b"/>
            <a:pathLst>
              <a:path h="2213610">
                <a:moveTo>
                  <a:pt x="0" y="0"/>
                </a:moveTo>
                <a:lnTo>
                  <a:pt x="0" y="221358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15387" y="3730551"/>
            <a:ext cx="0" cy="2213610"/>
          </a:xfrm>
          <a:custGeom>
            <a:avLst/>
            <a:gdLst/>
            <a:ahLst/>
            <a:cxnLst/>
            <a:rect l="l" t="t" r="r" b="b"/>
            <a:pathLst>
              <a:path h="2213610">
                <a:moveTo>
                  <a:pt x="0" y="0"/>
                </a:moveTo>
                <a:lnTo>
                  <a:pt x="0" y="221358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85677" y="3736901"/>
            <a:ext cx="4036060" cy="0"/>
          </a:xfrm>
          <a:custGeom>
            <a:avLst/>
            <a:gdLst/>
            <a:ahLst/>
            <a:cxnLst/>
            <a:rect l="l" t="t" r="r" b="b"/>
            <a:pathLst>
              <a:path w="4036059">
                <a:moveTo>
                  <a:pt x="0" y="0"/>
                </a:moveTo>
                <a:lnTo>
                  <a:pt x="4036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5677" y="5937783"/>
            <a:ext cx="4036060" cy="0"/>
          </a:xfrm>
          <a:custGeom>
            <a:avLst/>
            <a:gdLst/>
            <a:ahLst/>
            <a:cxnLst/>
            <a:rect l="l" t="t" r="r" b="b"/>
            <a:pathLst>
              <a:path w="4036059">
                <a:moveTo>
                  <a:pt x="0" y="0"/>
                </a:moveTo>
                <a:lnTo>
                  <a:pt x="403606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484610" y="3820667"/>
            <a:ext cx="3073400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sz="1600" b="1" spc="-5">
                <a:latin typeface="Corbel"/>
                <a:cs typeface="Corbel"/>
              </a:rPr>
              <a:t>Area A represents </a:t>
            </a:r>
            <a:r>
              <a:rPr sz="1600" b="1" spc="-10">
                <a:latin typeface="Corbel"/>
                <a:cs typeface="Corbel"/>
              </a:rPr>
              <a:t>the </a:t>
            </a:r>
            <a:r>
              <a:rPr sz="1600" b="1" spc="-5">
                <a:latin typeface="Corbel"/>
                <a:cs typeface="Corbel"/>
              </a:rPr>
              <a:t>current 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Parkway</a:t>
            </a:r>
            <a:r>
              <a:rPr sz="1600" b="1" spc="35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84813" y="4501307"/>
            <a:ext cx="3021330" cy="5118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>
                <a:latin typeface="Corbel"/>
                <a:cs typeface="Corbel"/>
              </a:rPr>
              <a:t>Area B represents </a:t>
            </a:r>
            <a:r>
              <a:rPr sz="1600" b="1" spc="-10">
                <a:latin typeface="Corbel"/>
                <a:cs typeface="Corbel"/>
              </a:rPr>
              <a:t>the </a:t>
            </a:r>
            <a:r>
              <a:rPr sz="1600" b="1" spc="-5">
                <a:latin typeface="Corbel"/>
                <a:cs typeface="Corbel"/>
              </a:rPr>
              <a:t>current 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Norland</a:t>
            </a:r>
            <a:r>
              <a:rPr sz="1600" b="1" spc="20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84813" y="5139584"/>
            <a:ext cx="3189605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10">
                <a:latin typeface="Corbel"/>
                <a:cs typeface="Corbel"/>
              </a:rPr>
              <a:t>Areas </a:t>
            </a:r>
            <a:r>
              <a:rPr sz="1600" b="1" spc="-5">
                <a:latin typeface="Corbel"/>
                <a:cs typeface="Corbel"/>
              </a:rPr>
              <a:t>A </a:t>
            </a:r>
            <a:r>
              <a:rPr sz="1600" b="1" spc="-10">
                <a:latin typeface="Corbel"/>
                <a:cs typeface="Corbel"/>
              </a:rPr>
              <a:t>and </a:t>
            </a:r>
            <a:r>
              <a:rPr sz="1600" b="1" spc="-5">
                <a:latin typeface="Corbel"/>
                <a:cs typeface="Corbel"/>
              </a:rPr>
              <a:t>B represent </a:t>
            </a:r>
            <a:r>
              <a:rPr sz="1600" b="1" spc="-10">
                <a:latin typeface="Corbel"/>
                <a:cs typeface="Corbel"/>
              </a:rPr>
              <a:t>the  </a:t>
            </a:r>
            <a:r>
              <a:rPr sz="1600" b="1" spc="-5">
                <a:latin typeface="Corbel"/>
                <a:cs typeface="Corbel"/>
              </a:rPr>
              <a:t>proposed new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Norland 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30190" y="5202415"/>
            <a:ext cx="425450" cy="6438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35890" marR="123825" indent="-6350">
              <a:lnSpc>
                <a:spcPts val="2000"/>
              </a:lnSpc>
              <a:spcBef>
                <a:spcPts val="380"/>
              </a:spcBef>
            </a:pPr>
            <a:r>
              <a:rPr sz="2000" b="1">
                <a:latin typeface="Calibri"/>
                <a:cs typeface="Calibri"/>
              </a:rPr>
              <a:t>A  B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0195" y="3887813"/>
            <a:ext cx="425450" cy="4679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290"/>
              </a:spcBef>
            </a:pPr>
            <a:r>
              <a:rPr sz="2000" b="1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30190" y="4556988"/>
            <a:ext cx="425450" cy="4679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290"/>
              </a:spcBef>
            </a:pPr>
            <a:r>
              <a:rPr sz="2000" b="1">
                <a:latin typeface="Calibri"/>
                <a:cs typeface="Calibri"/>
              </a:rPr>
              <a:t>B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00" y="297496"/>
            <a:ext cx="18275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7869" y="1763720"/>
            <a:ext cx="7851140" cy="23037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algn="just">
              <a:lnSpc>
                <a:spcPct val="100000"/>
              </a:lnSpc>
              <a:tabLst>
                <a:tab pos="4320540" algn="l"/>
              </a:tabLst>
            </a:pP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Due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to declining student enrollment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at Pine  </a:t>
            </a:r>
            <a:r>
              <a:rPr sz="3000" spc="-10">
                <a:solidFill>
                  <a:srgbClr val="FFFFFF"/>
                </a:solidFill>
                <a:latin typeface="Arial"/>
                <a:cs typeface="Arial"/>
              </a:rPr>
              <a:t>Villa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3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School,	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Arthur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3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Polly</a:t>
            </a:r>
            <a:r>
              <a:rPr sz="30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Mays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Conservatory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the Arts and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Pine </a:t>
            </a:r>
            <a:r>
              <a:rPr sz="3000" spc="-10">
                <a:solidFill>
                  <a:srgbClr val="FFFFFF"/>
                </a:solidFill>
                <a:latin typeface="Arial"/>
                <a:cs typeface="Arial"/>
              </a:rPr>
              <a:t>Villa 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Elementary School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merge to create a K-12  experience for </a:t>
            </a:r>
            <a:r>
              <a:rPr lang="en-US" sz="3000" spc="-5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82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036" y="522126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451114"/>
            <a:ext cx="7536180" cy="5098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925" marR="319405" indent="-288925">
              <a:lnSpc>
                <a:spcPct val="100000"/>
              </a:lnSpc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0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000" spc="-60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Arthur &amp;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Polly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Mays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6-12 does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have a</a:t>
            </a:r>
            <a:r>
              <a:rPr lang="en-US" sz="3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Arial"/>
                <a:cs typeface="Arial"/>
              </a:rPr>
              <a:t>boundary.</a:t>
            </a:r>
            <a:endParaRPr sz="3000" dirty="0">
              <a:latin typeface="Arial"/>
              <a:cs typeface="Arial"/>
            </a:endParaRPr>
          </a:p>
          <a:p>
            <a:pPr marL="12700" marR="5080">
              <a:lnSpc>
                <a:spcPct val="138700"/>
              </a:lnSpc>
              <a:spcBef>
                <a:spcPts val="10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000" spc="-5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000" spc="-5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Current boundary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Pine Villa</a:t>
            </a:r>
            <a:r>
              <a:rPr lang="en-US" sz="3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Elementary:  </a:t>
            </a:r>
            <a:endParaRPr lang="en-US" sz="30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38700"/>
              </a:lnSpc>
              <a:spcBef>
                <a:spcPts val="10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at U.S.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Black Creek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3000" dirty="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1005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000" spc="-6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East to SW </a:t>
            </a:r>
            <a:r>
              <a:rPr sz="3000" spc="-80" dirty="0">
                <a:solidFill>
                  <a:srgbClr val="FFFFFF"/>
                </a:solidFill>
                <a:latin typeface="Arial"/>
                <a:cs typeface="Arial"/>
              </a:rPr>
              <a:t>112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3000" dirty="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990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0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232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3000" dirty="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990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3000" spc="-5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U.S.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000" dirty="0">
              <a:latin typeface="Arial"/>
              <a:cs typeface="Arial"/>
            </a:endParaRPr>
          </a:p>
          <a:p>
            <a:pPr marL="1737360" marR="2044700" indent="-1039494">
              <a:lnSpc>
                <a:spcPct val="127699"/>
              </a:lnSpc>
              <a:spcBef>
                <a:spcPts val="5"/>
              </a:spcBef>
            </a:pP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• North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Black Creek</a:t>
            </a:r>
            <a:r>
              <a:rPr lang="en-US" sz="3000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lang="en-US" sz="30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30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005" y="6499431"/>
            <a:ext cx="117754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036" y="522126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4400" b="1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Boundaries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739" y="1455173"/>
            <a:ext cx="468439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Current boundary for Pine 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Villa</a:t>
            </a:r>
            <a:r>
              <a:rPr sz="190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Elementary: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005" y="6499431"/>
            <a:ext cx="117411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8800" y="1884465"/>
            <a:ext cx="6386408" cy="4838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5128" y="152556"/>
            <a:ext cx="4565015" cy="709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1210" marR="5080" indent="-779145">
              <a:lnSpc>
                <a:spcPts val="2740"/>
              </a:lnSpc>
            </a:pPr>
            <a:r>
              <a:t>Pine </a:t>
            </a:r>
            <a:r>
              <a:rPr spc="-15"/>
              <a:t>Villa </a:t>
            </a:r>
            <a:r>
              <a:t>Elementary </a:t>
            </a:r>
            <a:r>
              <a:rPr spc="5"/>
              <a:t>School  </a:t>
            </a:r>
            <a:r>
              <a:t>Boundary</a:t>
            </a:r>
            <a:r>
              <a:rPr spc="-200"/>
              <a:t> </a:t>
            </a:r>
            <a:r>
              <a:t>Analysis</a:t>
            </a:r>
          </a:p>
        </p:txBody>
      </p:sp>
      <p:sp>
        <p:nvSpPr>
          <p:cNvPr id="3" name="object 3"/>
          <p:cNvSpPr/>
          <p:nvPr/>
        </p:nvSpPr>
        <p:spPr>
          <a:xfrm>
            <a:off x="8299005" y="6499431"/>
            <a:ext cx="118363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96875" y="1025525"/>
          <a:ext cx="8349955" cy="4800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0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b="1">
                          <a:latin typeface="Calibri"/>
                          <a:cs typeface="Calibri"/>
                        </a:rPr>
                        <a:t>School Name</a:t>
                      </a:r>
                      <a:r>
                        <a:rPr sz="2000" b="1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5">
                          <a:latin typeface="Calibri"/>
                          <a:cs typeface="Calibri"/>
                        </a:rPr>
                        <a:t>(Enrolled)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b="1" spc="-10">
                          <a:latin typeface="Calibri"/>
                          <a:cs typeface="Calibri"/>
                        </a:rPr>
                        <a:t>Count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000" b="1">
                          <a:latin typeface="Calibri"/>
                          <a:cs typeface="Calibri"/>
                        </a:rPr>
                        <a:t>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15">
                          <a:latin typeface="Calibri"/>
                          <a:cs typeface="Calibri"/>
                        </a:rPr>
                        <a:t>Pine </a:t>
                      </a:r>
                      <a:r>
                        <a:rPr sz="2000" spc="-5">
                          <a:latin typeface="Calibri"/>
                          <a:cs typeface="Calibri"/>
                        </a:rPr>
                        <a:t>Villa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000" spc="-32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(4461)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93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23</a:t>
                      </a:r>
                      <a:r>
                        <a:rPr sz="2000" spc="-10">
                          <a:latin typeface="Calibri"/>
                          <a:cs typeface="Calibri"/>
                        </a:rPr>
                        <a:t>.</a:t>
                      </a:r>
                      <a:r>
                        <a:rPr sz="2000">
                          <a:latin typeface="Calibri"/>
                          <a:cs typeface="Calibri"/>
                        </a:rPr>
                        <a:t>8</a:t>
                      </a:r>
                      <a:r>
                        <a:rPr sz="2000" spc="5">
                          <a:latin typeface="Calibri"/>
                          <a:cs typeface="Calibri"/>
                        </a:rPr>
                        <a:t>5</a:t>
                      </a:r>
                      <a:r>
                        <a:rPr sz="200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10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2000" spc="-15">
                          <a:latin typeface="Calibri"/>
                          <a:cs typeface="Calibri"/>
                        </a:rPr>
                        <a:t>Academy(Silver </a:t>
                      </a:r>
                      <a:r>
                        <a:rPr sz="2000" spc="10">
                          <a:latin typeface="Calibri"/>
                          <a:cs typeface="Calibri"/>
                        </a:rPr>
                        <a:t>Palms)</a:t>
                      </a:r>
                      <a:r>
                        <a:rPr sz="2000" spc="-31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(0332)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61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82880" algn="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15</a:t>
                      </a:r>
                      <a:r>
                        <a:rPr sz="2000" spc="-10">
                          <a:latin typeface="Calibri"/>
                          <a:cs typeface="Calibri"/>
                        </a:rPr>
                        <a:t>.</a:t>
                      </a:r>
                      <a:r>
                        <a:rPr sz="2000">
                          <a:latin typeface="Calibri"/>
                          <a:cs typeface="Calibri"/>
                        </a:rPr>
                        <a:t>6</a:t>
                      </a:r>
                      <a:r>
                        <a:rPr sz="2000" spc="5">
                          <a:latin typeface="Calibri"/>
                          <a:cs typeface="Calibri"/>
                        </a:rPr>
                        <a:t>4</a:t>
                      </a:r>
                      <a:r>
                        <a:rPr sz="200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10">
                          <a:latin typeface="Calibri"/>
                          <a:cs typeface="Calibri"/>
                        </a:rPr>
                        <a:t>Coral</a:t>
                      </a:r>
                      <a:r>
                        <a:rPr sz="2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Reef</a:t>
                      </a:r>
                      <a:r>
                        <a:rPr sz="20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40">
                          <a:latin typeface="Calibri"/>
                          <a:cs typeface="Calibri"/>
                        </a:rPr>
                        <a:t>Montessori</a:t>
                      </a:r>
                      <a:r>
                        <a:rPr sz="2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Acad</a:t>
                      </a:r>
                      <a:r>
                        <a:rPr sz="20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80">
                          <a:latin typeface="Calibri"/>
                          <a:cs typeface="Calibri"/>
                        </a:rPr>
                        <a:t>Ch</a:t>
                      </a:r>
                      <a:r>
                        <a:rPr sz="200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(0070)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24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6.15%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10">
                          <a:latin typeface="Calibri"/>
                          <a:cs typeface="Calibri"/>
                        </a:rPr>
                        <a:t>Goulds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000" spc="-30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(0311)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23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6164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5">
                          <a:latin typeface="Calibri"/>
                          <a:cs typeface="Calibri"/>
                        </a:rPr>
                        <a:t>5.9%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10">
                          <a:latin typeface="Calibri"/>
                          <a:cs typeface="Calibri"/>
                        </a:rPr>
                        <a:t>Somerset</a:t>
                      </a:r>
                      <a:r>
                        <a:rPr sz="2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2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0">
                          <a:latin typeface="Calibri"/>
                          <a:cs typeface="Calibri"/>
                        </a:rPr>
                        <a:t>Silver</a:t>
                      </a:r>
                      <a:r>
                        <a:rPr sz="200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15">
                          <a:latin typeface="Calibri"/>
                          <a:cs typeface="Calibri"/>
                        </a:rPr>
                        <a:t>Palms</a:t>
                      </a:r>
                      <a:r>
                        <a:rPr sz="20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75">
                          <a:latin typeface="Calibri"/>
                          <a:cs typeface="Calibri"/>
                        </a:rPr>
                        <a:t>@</a:t>
                      </a:r>
                      <a:r>
                        <a:rPr sz="20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25">
                          <a:latin typeface="Calibri"/>
                          <a:cs typeface="Calibri"/>
                        </a:rPr>
                        <a:t>P</a:t>
                      </a:r>
                      <a:r>
                        <a:rPr sz="20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(4012)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19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4.87%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20">
                          <a:latin typeface="Calibri"/>
                          <a:cs typeface="Calibri"/>
                        </a:rPr>
                        <a:t>Academir</a:t>
                      </a:r>
                      <a:r>
                        <a:rPr sz="2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5">
                          <a:latin typeface="Calibri"/>
                          <a:cs typeface="Calibri"/>
                        </a:rPr>
                        <a:t>Charter</a:t>
                      </a:r>
                      <a:r>
                        <a:rPr sz="2000" spc="-14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2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20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35">
                          <a:latin typeface="Calibri"/>
                          <a:cs typeface="Calibri"/>
                        </a:rPr>
                        <a:t>Prep</a:t>
                      </a:r>
                      <a:r>
                        <a:rPr sz="2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(1015)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17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4.36%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20">
                          <a:latin typeface="Calibri"/>
                          <a:cs typeface="Calibri"/>
                        </a:rPr>
                        <a:t>Gulfstream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000" spc="-26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(2321)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15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3.85%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10">
                          <a:latin typeface="Calibri"/>
                          <a:cs typeface="Calibri"/>
                        </a:rPr>
                        <a:t>Summerville </a:t>
                      </a:r>
                      <a:r>
                        <a:rPr sz="2000" spc="-45">
                          <a:latin typeface="Calibri"/>
                          <a:cs typeface="Calibri"/>
                        </a:rPr>
                        <a:t>Advantage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2000" spc="-25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(0072)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3.08%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Caribbean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K-8 </a:t>
                      </a:r>
                      <a:r>
                        <a:rPr sz="2000" spc="-1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2000" spc="-295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(0661)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2.56%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15">
                          <a:latin typeface="Calibri"/>
                          <a:cs typeface="Calibri"/>
                        </a:rPr>
                        <a:t>South </a:t>
                      </a:r>
                      <a:r>
                        <a:rPr sz="2000" spc="-50">
                          <a:latin typeface="Calibri"/>
                          <a:cs typeface="Calibri"/>
                        </a:rPr>
                        <a:t>Point </a:t>
                      </a:r>
                      <a:r>
                        <a:rPr sz="2000" spc="20">
                          <a:latin typeface="Calibri"/>
                          <a:cs typeface="Calibri"/>
                        </a:rPr>
                        <a:t>Scholars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2000" spc="-30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>
                          <a:latin typeface="Calibri"/>
                          <a:cs typeface="Calibri"/>
                        </a:rPr>
                        <a:t>(5836)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2.56%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-95">
                          <a:latin typeface="Calibri"/>
                          <a:cs typeface="Calibri"/>
                        </a:rPr>
                        <a:t>Mater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Academy </a:t>
                      </a:r>
                      <a:r>
                        <a:rPr sz="2000" spc="-20">
                          <a:latin typeface="Calibri"/>
                          <a:cs typeface="Calibri"/>
                        </a:rPr>
                        <a:t>Bay </a:t>
                      </a:r>
                      <a:r>
                        <a:rPr sz="2000" spc="-25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000" spc="-24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>
                          <a:latin typeface="Calibri"/>
                          <a:cs typeface="Calibri"/>
                        </a:rPr>
                        <a:t>(4010)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>
                          <a:latin typeface="Calibri"/>
                          <a:cs typeface="Calibri"/>
                        </a:rPr>
                        <a:t>9</a:t>
                      </a: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2000" spc="20">
                          <a:latin typeface="Calibri"/>
                          <a:cs typeface="Calibri"/>
                        </a:rPr>
                        <a:t>2.31%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47369" y="6074664"/>
            <a:ext cx="723201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20">
                <a:solidFill>
                  <a:srgbClr val="FFFFFF"/>
                </a:solidFill>
                <a:latin typeface="Arial"/>
                <a:cs typeface="Arial"/>
              </a:rPr>
              <a:t>Currently,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390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students in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grades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K-5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Pine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Villa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Elementary's  boundaries.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These are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destinations.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B3B8D-AA99-BC3F-5B8C-2884E3CBA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F7F95-617B-D2AA-9217-EBEDC8691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Pine Villa E.S.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BC607-4ACB-57FE-6EC7-E1BB7C43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" y="1517905"/>
            <a:ext cx="4501493" cy="39689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0CE607-6307-3F9C-C21F-F8F850520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603590"/>
              </p:ext>
            </p:extLst>
          </p:nvPr>
        </p:nvGraphicFramePr>
        <p:xfrm>
          <a:off x="4507780" y="1517905"/>
          <a:ext cx="4629932" cy="39689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9373">
                  <a:extLst>
                    <a:ext uri="{9D8B030D-6E8A-4147-A177-3AD203B41FA5}">
                      <a16:colId xmlns:a16="http://schemas.microsoft.com/office/drawing/2014/main" val="3067309909"/>
                    </a:ext>
                  </a:extLst>
                </a:gridCol>
                <a:gridCol w="1499373">
                  <a:extLst>
                    <a:ext uri="{9D8B030D-6E8A-4147-A177-3AD203B41FA5}">
                      <a16:colId xmlns:a16="http://schemas.microsoft.com/office/drawing/2014/main" val="3519934031"/>
                    </a:ext>
                  </a:extLst>
                </a:gridCol>
                <a:gridCol w="1631186">
                  <a:extLst>
                    <a:ext uri="{9D8B030D-6E8A-4147-A177-3AD203B41FA5}">
                      <a16:colId xmlns:a16="http://schemas.microsoft.com/office/drawing/2014/main" val="4177353303"/>
                    </a:ext>
                  </a:extLst>
                </a:gridCol>
              </a:tblGrid>
              <a:tr h="61060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25728526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7514213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2045360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21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8278521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28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3529953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2591547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3420588"/>
                  </a:ext>
                </a:extLst>
              </a:tr>
              <a:tr h="30530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134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134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0082620"/>
                  </a:ext>
                </a:extLst>
              </a:tr>
              <a:tr h="61060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1292779"/>
                  </a:ext>
                </a:extLst>
              </a:tr>
              <a:tr h="61060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94726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7A6A60-48B1-3C8D-3178-91C6C70D6A4E}"/>
              </a:ext>
            </a:extLst>
          </p:cNvPr>
          <p:cNvSpPr txBox="1"/>
          <p:nvPr/>
        </p:nvSpPr>
        <p:spPr>
          <a:xfrm>
            <a:off x="4507779" y="1066272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D7102-A156-ECE7-6FBE-993964C14740}"/>
              </a:ext>
            </a:extLst>
          </p:cNvPr>
          <p:cNvSpPr txBox="1"/>
          <p:nvPr/>
        </p:nvSpPr>
        <p:spPr>
          <a:xfrm>
            <a:off x="4507779" y="5569132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1A3F95-FDF7-9DD9-7B7C-14259E25A565}"/>
              </a:ext>
            </a:extLst>
          </p:cNvPr>
          <p:cNvCxnSpPr/>
          <p:nvPr/>
        </p:nvCxnSpPr>
        <p:spPr>
          <a:xfrm>
            <a:off x="7379208" y="228600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26A372-F845-1F9E-E537-9BADEB425017}"/>
              </a:ext>
            </a:extLst>
          </p:cNvPr>
          <p:cNvCxnSpPr/>
          <p:nvPr/>
        </p:nvCxnSpPr>
        <p:spPr>
          <a:xfrm>
            <a:off x="7379208" y="2615189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6C52DD-1292-E144-E953-2CCEF03C8893}"/>
              </a:ext>
            </a:extLst>
          </p:cNvPr>
          <p:cNvCxnSpPr/>
          <p:nvPr/>
        </p:nvCxnSpPr>
        <p:spPr>
          <a:xfrm>
            <a:off x="7379208" y="294437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A6727D-B50C-AB56-48CC-F11402295974}"/>
              </a:ext>
            </a:extLst>
          </p:cNvPr>
          <p:cNvCxnSpPr/>
          <p:nvPr/>
        </p:nvCxnSpPr>
        <p:spPr>
          <a:xfrm>
            <a:off x="7379208" y="327355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B6DAAA-CA54-016F-8AF4-652F93F38F19}"/>
              </a:ext>
            </a:extLst>
          </p:cNvPr>
          <p:cNvCxnSpPr/>
          <p:nvPr/>
        </p:nvCxnSpPr>
        <p:spPr>
          <a:xfrm>
            <a:off x="7379208" y="359838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63094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FAC5-1FF9-7EF5-6BB5-4ADD878B6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1035-3EEB-808D-CE5A-387E5F17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Arthur &amp; Poly Mays 6-12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FF27C7-798B-CE2D-E369-556751015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2" y="1193515"/>
            <a:ext cx="4494197" cy="414836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DEFABC-8407-8F77-AE20-7FA4C56E5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871156"/>
              </p:ext>
            </p:extLst>
          </p:nvPr>
        </p:nvGraphicFramePr>
        <p:xfrm>
          <a:off x="4572000" y="1193515"/>
          <a:ext cx="4494197" cy="41483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212">
                  <a:extLst>
                    <a:ext uri="{9D8B030D-6E8A-4147-A177-3AD203B41FA5}">
                      <a16:colId xmlns:a16="http://schemas.microsoft.com/office/drawing/2014/main" val="2548612692"/>
                    </a:ext>
                  </a:extLst>
                </a:gridCol>
                <a:gridCol w="1308437">
                  <a:extLst>
                    <a:ext uri="{9D8B030D-6E8A-4147-A177-3AD203B41FA5}">
                      <a16:colId xmlns:a16="http://schemas.microsoft.com/office/drawing/2014/main" val="3991194087"/>
                    </a:ext>
                  </a:extLst>
                </a:gridCol>
                <a:gridCol w="1379548">
                  <a:extLst>
                    <a:ext uri="{9D8B030D-6E8A-4147-A177-3AD203B41FA5}">
                      <a16:colId xmlns:a16="http://schemas.microsoft.com/office/drawing/2014/main" val="2769669455"/>
                    </a:ext>
                  </a:extLst>
                </a:gridCol>
              </a:tblGrid>
              <a:tr h="69139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55857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2804509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4278879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76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0887002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54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6899549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62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5614129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6705036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58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2247496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516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424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7377699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501697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7873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79AADB3-A181-3B51-7233-28C2CFEB09A4}"/>
              </a:ext>
            </a:extLst>
          </p:cNvPr>
          <p:cNvSpPr txBox="1"/>
          <p:nvPr/>
        </p:nvSpPr>
        <p:spPr>
          <a:xfrm>
            <a:off x="4571999" y="802886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7B9A8-081E-2F34-88BD-4675B70D558A}"/>
              </a:ext>
            </a:extLst>
          </p:cNvPr>
          <p:cNvSpPr txBox="1"/>
          <p:nvPr/>
        </p:nvSpPr>
        <p:spPr>
          <a:xfrm>
            <a:off x="4507779" y="5471418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2D7ED0-2C57-17D5-F60E-B92CA6D68644}"/>
              </a:ext>
            </a:extLst>
          </p:cNvPr>
          <p:cNvCxnSpPr/>
          <p:nvPr/>
        </p:nvCxnSpPr>
        <p:spPr>
          <a:xfrm>
            <a:off x="7552944" y="208483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DDEC0F-EDE2-CDDD-C2F3-951A97ABB255}"/>
              </a:ext>
            </a:extLst>
          </p:cNvPr>
          <p:cNvCxnSpPr/>
          <p:nvPr/>
        </p:nvCxnSpPr>
        <p:spPr>
          <a:xfrm>
            <a:off x="7552944" y="246125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56971E-766D-CFAC-261F-4B5A5C36FDA9}"/>
              </a:ext>
            </a:extLst>
          </p:cNvPr>
          <p:cNvCxnSpPr/>
          <p:nvPr/>
        </p:nvCxnSpPr>
        <p:spPr>
          <a:xfrm>
            <a:off x="7552944" y="281453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19E112-25D3-B282-BAE5-2B10474B4734}"/>
              </a:ext>
            </a:extLst>
          </p:cNvPr>
          <p:cNvCxnSpPr/>
          <p:nvPr/>
        </p:nvCxnSpPr>
        <p:spPr>
          <a:xfrm>
            <a:off x="7552944" y="316781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F0C060-7CF5-7D43-60B1-A9FB5E1515CB}"/>
              </a:ext>
            </a:extLst>
          </p:cNvPr>
          <p:cNvCxnSpPr/>
          <p:nvPr/>
        </p:nvCxnSpPr>
        <p:spPr>
          <a:xfrm>
            <a:off x="7552944" y="348146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9D4A33-1E6A-78A2-C2BD-09BF0FD7731B}"/>
              </a:ext>
            </a:extLst>
          </p:cNvPr>
          <p:cNvCxnSpPr/>
          <p:nvPr/>
        </p:nvCxnSpPr>
        <p:spPr>
          <a:xfrm>
            <a:off x="7552944" y="385789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9877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2394" y="257025"/>
            <a:ext cx="4032885" cy="1217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8790" marR="5080" indent="-466725">
              <a:lnSpc>
                <a:spcPts val="4750"/>
              </a:lnSpc>
            </a:pP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Rec</a:t>
            </a:r>
            <a:r>
              <a:rPr sz="4400" b="1" spc="-5">
                <a:solidFill>
                  <a:srgbClr val="FFFFFF"/>
                </a:solidFill>
                <a:latin typeface="Arial"/>
                <a:cs typeface="Arial"/>
              </a:rPr>
              <a:t>omm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b="1" spc="-5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ed  Boundaries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0694" y="2115452"/>
            <a:ext cx="8436610" cy="184665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algn="just"/>
            <a:r>
              <a:rPr lang="en-US" sz="3000" spc="-5">
                <a:solidFill>
                  <a:srgbClr val="FFFFFF"/>
                </a:solidFill>
                <a:latin typeface="Arial"/>
                <a:cs typeface="Arial"/>
              </a:rPr>
              <a:t>Students  in grades K-5 living within the current Pine Villa Elementary School boundary can continue to attend Arthur and Polly Mays Conservatory of the Arts K-12 Lower Academy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86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89825" y="45574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30139" y="1526350"/>
            <a:ext cx="8083721" cy="44704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9370">
              <a:lnSpc>
                <a:spcPct val="100000"/>
              </a:lnSpc>
            </a:pPr>
            <a:r>
              <a:rPr spc="-5"/>
              <a:t>Beginning with the </a:t>
            </a:r>
            <a:r>
              <a:t>2026-2027 </a:t>
            </a:r>
            <a:r>
              <a:rPr spc="-5"/>
              <a:t>School</a:t>
            </a:r>
            <a:r>
              <a:rPr spc="5"/>
              <a:t> </a:t>
            </a:r>
            <a:r>
              <a:rPr spc="-35"/>
              <a:t>Year:</a:t>
            </a:r>
          </a:p>
          <a:p>
            <a:pPr marL="382270" marR="5080" indent="-342900" algn="just">
              <a:lnSpc>
                <a:spcPts val="3020"/>
              </a:lnSpc>
              <a:spcBef>
                <a:spcPts val="1450"/>
              </a:spcBef>
              <a:buFont typeface="Arial"/>
              <a:buChar char="•"/>
              <a:tabLst>
                <a:tab pos="382270" algn="l"/>
                <a:tab pos="382905" algn="l"/>
              </a:tabLst>
            </a:pPr>
            <a:r>
              <a:rPr spc="-10">
                <a:solidFill>
                  <a:srgbClr val="FFFFFF"/>
                </a:solidFill>
              </a:rPr>
              <a:t>Combine </a:t>
            </a:r>
            <a:r>
              <a:rPr spc="-5">
                <a:solidFill>
                  <a:srgbClr val="FFFFFF"/>
                </a:solidFill>
              </a:rPr>
              <a:t>Arthur &amp; Polly </a:t>
            </a:r>
            <a:r>
              <a:rPr spc="-15">
                <a:solidFill>
                  <a:srgbClr val="FFFFFF"/>
                </a:solidFill>
              </a:rPr>
              <a:t>Mays </a:t>
            </a:r>
            <a:r>
              <a:rPr spc="-5">
                <a:solidFill>
                  <a:srgbClr val="FFFFFF"/>
                </a:solidFill>
              </a:rPr>
              <a:t>Conservatory  </a:t>
            </a:r>
            <a:r>
              <a:rPr spc="-10">
                <a:solidFill>
                  <a:srgbClr val="FFFFFF"/>
                </a:solidFill>
              </a:rPr>
              <a:t>of </a:t>
            </a:r>
            <a:r>
              <a:rPr spc="-5">
                <a:solidFill>
                  <a:srgbClr val="FFFFFF"/>
                </a:solidFill>
              </a:rPr>
              <a:t>the Arts </a:t>
            </a:r>
            <a:r>
              <a:rPr lang="en-US" spc="-5">
                <a:solidFill>
                  <a:srgbClr val="FFFFFF"/>
                </a:solidFill>
              </a:rPr>
              <a:t>and Pine Villa Elementary School to create Arthur &amp; Polly Mays Conservatory of the Arts K-12 Upper and Lower Academy.</a:t>
            </a:r>
          </a:p>
          <a:p>
            <a:pPr marL="496570" marR="118745" indent="-457200">
              <a:lnSpc>
                <a:spcPts val="3020"/>
              </a:lnSpc>
              <a:buFont typeface="Arial"/>
              <a:buChar char="•"/>
              <a:tabLst>
                <a:tab pos="496570" algn="l"/>
                <a:tab pos="497205" algn="l"/>
              </a:tabLst>
            </a:pPr>
            <a:endParaRPr lang="en-US" spc="-5">
              <a:solidFill>
                <a:srgbClr val="FFFFFF"/>
              </a:solidFill>
            </a:endParaRPr>
          </a:p>
          <a:p>
            <a:pPr marL="496570" marR="118745" indent="-457200" algn="just">
              <a:lnSpc>
                <a:spcPts val="3020"/>
              </a:lnSpc>
              <a:buFont typeface="Arial"/>
              <a:buChar char="•"/>
              <a:tabLst>
                <a:tab pos="496570" algn="l"/>
                <a:tab pos="497205" algn="l"/>
              </a:tabLst>
            </a:pPr>
            <a:r>
              <a:rPr spc="-5">
                <a:solidFill>
                  <a:srgbClr val="FFFFFF"/>
                </a:solidFill>
              </a:rPr>
              <a:t>Students will explore the various </a:t>
            </a:r>
            <a:r>
              <a:rPr>
                <a:solidFill>
                  <a:srgbClr val="FFFFFF"/>
                </a:solidFill>
              </a:rPr>
              <a:t>areas </a:t>
            </a:r>
            <a:r>
              <a:rPr spc="-5">
                <a:solidFill>
                  <a:srgbClr val="FFFFFF"/>
                </a:solidFill>
              </a:rPr>
              <a:t>of  the </a:t>
            </a:r>
            <a:r>
              <a:rPr>
                <a:solidFill>
                  <a:srgbClr val="FFFFFF"/>
                </a:solidFill>
              </a:rPr>
              <a:t>arts </a:t>
            </a:r>
            <a:r>
              <a:rPr spc="-5">
                <a:solidFill>
                  <a:srgbClr val="FFFFFF"/>
                </a:solidFill>
              </a:rPr>
              <a:t>before declaring their </a:t>
            </a:r>
            <a:r>
              <a:rPr>
                <a:solidFill>
                  <a:srgbClr val="FFFFFF"/>
                </a:solidFill>
              </a:rPr>
              <a:t>interest at </a:t>
            </a:r>
            <a:r>
              <a:rPr spc="-5">
                <a:solidFill>
                  <a:srgbClr val="FFFFFF"/>
                </a:solidFill>
              </a:rPr>
              <a:t>the  secondary</a:t>
            </a:r>
            <a:r>
              <a:rPr spc="-45"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FFFFFF"/>
                </a:solidFill>
              </a:rPr>
              <a:t>level.</a:t>
            </a:r>
            <a:endParaRPr lang="en-US">
              <a:solidFill>
                <a:srgbClr val="FFFFFF"/>
              </a:solidFill>
            </a:endParaRPr>
          </a:p>
          <a:p>
            <a:pPr marL="496570" marR="118745" indent="-457200">
              <a:lnSpc>
                <a:spcPts val="3020"/>
              </a:lnSpc>
              <a:buFont typeface="Arial"/>
              <a:buChar char="•"/>
              <a:tabLst>
                <a:tab pos="496570" algn="l"/>
                <a:tab pos="497205" algn="l"/>
              </a:tabLst>
            </a:pPr>
            <a:endParaRPr lang="en-US">
              <a:solidFill>
                <a:srgbClr val="FFFFFF"/>
              </a:solidFill>
            </a:endParaRPr>
          </a:p>
          <a:p>
            <a:pPr marL="496570" marR="118745" indent="-457200">
              <a:lnSpc>
                <a:spcPts val="3020"/>
              </a:lnSpc>
              <a:buFont typeface="Arial"/>
              <a:buChar char="•"/>
              <a:tabLst>
                <a:tab pos="496570" algn="l"/>
                <a:tab pos="497205" algn="l"/>
              </a:tabLst>
            </a:pPr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87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8DA1BC-2106-C407-4167-4B19A998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1E6BB44-924D-C3E2-65A1-37E820345C2F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4CFBB3-6997-6A75-8372-CFD2474E80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9825" y="45574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E0796F5-CD09-E457-0E8D-C2E60870A9CD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87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ECF2090-12D8-6839-58EA-C64143C60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596211"/>
              </p:ext>
            </p:extLst>
          </p:nvPr>
        </p:nvGraphicFramePr>
        <p:xfrm>
          <a:off x="942974" y="1311275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334372492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474759638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94797512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714708885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Arthur and Polly Mays Conservatory of the Arts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6841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73573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72736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430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444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461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50512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14295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43.65%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958257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985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24295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43.65%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46%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6459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322688"/>
      </p:ext>
    </p:extLst>
  </p:cSld>
  <p:clrMapOvr>
    <a:masterClrMapping/>
  </p:clrMapOvr>
  <p:transition spd="slow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1DA92E4-56AA-1B8D-A3F9-DD6C8D2FB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54E0F46-A003-969C-36D2-4153509413CB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E5214C-C7EB-B894-60AF-65B8122C6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9825" y="45574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A6B08D0-D3FF-7960-3E45-286547FBD916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87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F5B21A-24BB-20BC-C222-0BBAFE400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004485"/>
              </p:ext>
            </p:extLst>
          </p:nvPr>
        </p:nvGraphicFramePr>
        <p:xfrm>
          <a:off x="942974" y="1308862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99766404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688904457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199166328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4283278474"/>
                    </a:ext>
                  </a:extLst>
                </a:gridCol>
              </a:tblGrid>
              <a:tr h="543179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Pine Villa Elementary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3412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50490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0928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240 (135 K-5)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121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103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17467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87576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28.77% (16%)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288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834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25297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28.77%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8150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88240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4103" y="132396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3790" y="1190387"/>
            <a:ext cx="7537544" cy="49521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Assigned current boundary for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Parkway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1900" b="1" spc="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4625" indent="-161925">
              <a:lnSpc>
                <a:spcPct val="100000"/>
              </a:lnSpc>
              <a:spcBef>
                <a:spcPts val="14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Florida 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Turnpike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191</a:t>
            </a:r>
            <a:r>
              <a:rPr sz="19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9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9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183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9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9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179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9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FEC</a:t>
            </a:r>
            <a:r>
              <a:rPr sz="19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9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Southwest to Florida</a:t>
            </a:r>
            <a:r>
              <a:rPr sz="19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900">
              <a:latin typeface="Arial"/>
              <a:cs typeface="Arial"/>
            </a:endParaRPr>
          </a:p>
          <a:p>
            <a:pPr marL="228600" marR="3594735" indent="-215900">
              <a:lnSpc>
                <a:spcPct val="161600"/>
              </a:lnSpc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Northwest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191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Street,  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3594735">
              <a:lnSpc>
                <a:spcPct val="161600"/>
              </a:lnSpc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 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06815" y="6499431"/>
            <a:ext cx="109944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85976" y="6105908"/>
            <a:ext cx="2353945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Ms. Robin </a:t>
            </a:r>
            <a:r>
              <a:rPr sz="2000" b="1" spc="-114">
                <a:solidFill>
                  <a:srgbClr val="D4EFF4"/>
                </a:solidFill>
                <a:latin typeface="Arial"/>
                <a:cs typeface="Arial"/>
              </a:rPr>
              <a:t>Y.</a:t>
            </a:r>
            <a:r>
              <a:rPr sz="2000" b="1" spc="-24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Atkins</a:t>
            </a:r>
            <a:endParaRPr sz="2000">
              <a:latin typeface="Arial"/>
              <a:cs typeface="Arial"/>
            </a:endParaRPr>
          </a:p>
          <a:p>
            <a:pPr marL="62865" algn="ctr">
              <a:lnSpc>
                <a:spcPct val="100000"/>
              </a:lnSpc>
              <a:spcBef>
                <a:spcPts val="5"/>
              </a:spcBef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2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681" rIns="0" bIns="0" rtlCol="0">
            <a:spAutoFit/>
          </a:bodyPr>
          <a:lstStyle/>
          <a:p>
            <a:pPr marL="35560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23495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South Region</a:t>
            </a:r>
            <a:r>
              <a:rPr sz="2800" spc="-15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283160" y="4946649"/>
            <a:ext cx="7040880" cy="443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Richmond Heights Middle &amp; </a:t>
            </a:r>
            <a:r>
              <a:rPr sz="2800" b="1" spc="-35">
                <a:solidFill>
                  <a:srgbClr val="FFFFFF"/>
                </a:solidFill>
                <a:latin typeface="Arial"/>
                <a:cs typeface="Arial"/>
              </a:rPr>
              <a:t>BioTech</a:t>
            </a:r>
            <a:r>
              <a:rPr sz="2800" b="1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>
                <a:solidFill>
                  <a:srgbClr val="FFFFFF"/>
                </a:solidFill>
                <a:latin typeface="Arial"/>
                <a:cs typeface="Arial"/>
              </a:rPr>
              <a:t>9-12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0778" y="6058408"/>
            <a:ext cx="2802255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40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Rafael A.</a:t>
            </a:r>
            <a:r>
              <a:rPr sz="2000" b="1" spc="-15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D4EFF4"/>
                </a:solidFill>
                <a:latin typeface="Arial"/>
                <a:cs typeface="Arial"/>
              </a:rPr>
              <a:t>Villalobos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03295" y="2765469"/>
            <a:ext cx="3438519" cy="2085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64" y="2713892"/>
            <a:ext cx="3162295" cy="21335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09226" y="1638693"/>
            <a:ext cx="2247897" cy="22478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00" y="297496"/>
            <a:ext cx="18275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9076" y="1817060"/>
            <a:ext cx="8413750" cy="18465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Due to declining student enrollment </a:t>
            </a:r>
            <a:r>
              <a:rPr sz="3000" spc="5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3000" spc="-10">
                <a:solidFill>
                  <a:srgbClr val="FFFFFF"/>
                </a:solidFill>
                <a:latin typeface="Arial"/>
                <a:cs typeface="Arial"/>
              </a:rPr>
              <a:t>Richmond 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Heights Middle School, </a:t>
            </a:r>
            <a:r>
              <a:rPr lang="en-US" sz="3000" spc="-5" err="1">
                <a:solidFill>
                  <a:srgbClr val="FFFFFF"/>
                </a:solidFill>
                <a:latin typeface="Arial"/>
                <a:cs typeface="Arial"/>
              </a:rPr>
              <a:t>Bio</a:t>
            </a:r>
            <a:r>
              <a:rPr lang="en-US" sz="3000" spc="-85" err="1">
                <a:solidFill>
                  <a:srgbClr val="FFFFFF"/>
                </a:solidFill>
                <a:latin typeface="Arial"/>
                <a:cs typeface="Arial"/>
              </a:rPr>
              <a:t>Tech</a:t>
            </a:r>
            <a:r>
              <a:rPr sz="3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000" spc="-10">
                <a:solidFill>
                  <a:srgbClr val="FFFFFF"/>
                </a:solidFill>
                <a:latin typeface="Arial"/>
                <a:cs typeface="Arial"/>
              </a:rPr>
              <a:t>Richmond 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Heights Middle School will merge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create a 6-12  experience for</a:t>
            </a:r>
            <a:r>
              <a:rPr sz="30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students.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89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838" y="133937"/>
            <a:ext cx="8190865" cy="124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14755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800" spc="-5"/>
              <a:t>Current boundary for Richmond Heights</a:t>
            </a:r>
            <a:r>
              <a:rPr sz="2800" spc="100"/>
              <a:t> </a:t>
            </a:r>
            <a:r>
              <a:rPr sz="2800" spc="-5"/>
              <a:t>Middle: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8299119" y="6499431"/>
            <a:ext cx="117360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60046" y="1823250"/>
            <a:ext cx="6064524" cy="4886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8364" y="40355"/>
            <a:ext cx="5676265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4440" marR="5080" indent="-1222375">
              <a:lnSpc>
                <a:spcPct val="113900"/>
              </a:lnSpc>
            </a:pPr>
            <a:r>
              <a:rPr sz="2800" spc="-5"/>
              <a:t>Richmond Heights Middle School  Boundary</a:t>
            </a:r>
            <a:r>
              <a:rPr sz="2800" spc="-125"/>
              <a:t> </a:t>
            </a:r>
            <a:r>
              <a:rPr sz="2800" spc="-10"/>
              <a:t>Analysis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8299119" y="6499431"/>
            <a:ext cx="101841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95975" y="1025225"/>
          <a:ext cx="8217100" cy="51697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68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>
                          <a:latin typeface="Calibri"/>
                          <a:cs typeface="Calibri"/>
                        </a:rPr>
                        <a:t>School </a:t>
                      </a:r>
                      <a:r>
                        <a:rPr sz="1800" b="1" spc="-5">
                          <a:latin typeface="Calibri"/>
                          <a:cs typeface="Calibri"/>
                        </a:rPr>
                        <a:t>Name</a:t>
                      </a:r>
                      <a:r>
                        <a:rPr sz="1800" b="1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latin typeface="Calibri"/>
                          <a:cs typeface="Calibri"/>
                        </a:rPr>
                        <a:t>(Enrolled)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spc="-5">
                          <a:latin typeface="Calibri"/>
                          <a:cs typeface="Calibri"/>
                        </a:rPr>
                        <a:t>Count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10">
                          <a:latin typeface="Calibri"/>
                          <a:cs typeface="Calibri"/>
                        </a:rPr>
                        <a:t>Richmond Heights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22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(6781)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203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163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16.05%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40">
                          <a:latin typeface="Calibri"/>
                          <a:cs typeface="Calibri"/>
                        </a:rPr>
                        <a:t>Herbert 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A.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Ammons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(6001)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116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9.17%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40">
                          <a:latin typeface="Calibri"/>
                          <a:cs typeface="Calibri"/>
                        </a:rPr>
                        <a:t>Arvida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 </a:t>
                      </a:r>
                      <a:r>
                        <a:rPr sz="1800" spc="15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800" spc="-14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(6021)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105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20">
                          <a:latin typeface="Calibri"/>
                          <a:cs typeface="Calibri"/>
                        </a:rPr>
                        <a:t>8.3%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15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Academy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(6004)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100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7.91%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35">
                          <a:latin typeface="Calibri"/>
                          <a:cs typeface="Calibri"/>
                        </a:rPr>
                        <a:t>Southwood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(6861)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74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5.85%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50">
                          <a:latin typeface="Calibri"/>
                          <a:cs typeface="Calibri"/>
                        </a:rPr>
                        <a:t>Jorge Mas </a:t>
                      </a:r>
                      <a:r>
                        <a:rPr sz="1800" spc="30">
                          <a:latin typeface="Calibri"/>
                          <a:cs typeface="Calibri"/>
                        </a:rPr>
                        <a:t>Canosa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215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(6771)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69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5.45%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35">
                          <a:latin typeface="Calibri"/>
                          <a:cs typeface="Calibri"/>
                        </a:rPr>
                        <a:t>Bridgeprep 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Academy </a:t>
                      </a:r>
                      <a:r>
                        <a:rPr sz="1800" spc="-20">
                          <a:latin typeface="Calibri"/>
                          <a:cs typeface="Calibri"/>
                        </a:rPr>
                        <a:t>Village </a:t>
                      </a:r>
                      <a:r>
                        <a:rPr sz="1800" spc="-35">
                          <a:latin typeface="Calibri"/>
                          <a:cs typeface="Calibri"/>
                        </a:rPr>
                        <a:t>Gre</a:t>
                      </a:r>
                      <a:r>
                        <a:rPr sz="1800" spc="-17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>
                          <a:latin typeface="Calibri"/>
                          <a:cs typeface="Calibri"/>
                        </a:rPr>
                        <a:t>(3036)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66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5.22%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35">
                          <a:latin typeface="Calibri"/>
                          <a:cs typeface="Calibri"/>
                        </a:rPr>
                        <a:t>Devon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Aire 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K-8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8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(1331)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65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5.14%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30">
                          <a:latin typeface="Calibri"/>
                          <a:cs typeface="Calibri"/>
                        </a:rPr>
                        <a:t>Frank </a:t>
                      </a:r>
                      <a:r>
                        <a:rPr sz="1800" spc="70">
                          <a:latin typeface="Calibri"/>
                          <a:cs typeface="Calibri"/>
                        </a:rPr>
                        <a:t>C.</a:t>
                      </a:r>
                      <a:r>
                        <a:rPr sz="1800" spc="-25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75">
                          <a:latin typeface="Calibri"/>
                          <a:cs typeface="Calibri"/>
                        </a:rPr>
                        <a:t>Martin </a:t>
                      </a:r>
                      <a:r>
                        <a:rPr sz="1800" spc="-25">
                          <a:latin typeface="Calibri"/>
                          <a:cs typeface="Calibri"/>
                        </a:rPr>
                        <a:t>K-8 </a:t>
                      </a:r>
                      <a:r>
                        <a:rPr sz="1800" spc="-10">
                          <a:latin typeface="Calibri"/>
                          <a:cs typeface="Calibri"/>
                        </a:rPr>
                        <a:t>Center </a:t>
                      </a:r>
                      <a:r>
                        <a:rPr sz="1800">
                          <a:latin typeface="Calibri"/>
                          <a:cs typeface="Calibri"/>
                        </a:rPr>
                        <a:t>(3101)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51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4.03%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9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-35">
                          <a:latin typeface="Calibri"/>
                          <a:cs typeface="Calibri"/>
                        </a:rPr>
                        <a:t>Palmetto </a:t>
                      </a:r>
                      <a:r>
                        <a:rPr sz="1800" spc="-5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1800" spc="-14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>
                          <a:latin typeface="Calibri"/>
                          <a:cs typeface="Calibri"/>
                        </a:rPr>
                        <a:t>(6701)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>
                          <a:latin typeface="Calibri"/>
                          <a:cs typeface="Calibri"/>
                        </a:rPr>
                        <a:t>41</a:t>
                      </a: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941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spc="15">
                          <a:latin typeface="Calibri"/>
                          <a:cs typeface="Calibri"/>
                        </a:rPr>
                        <a:t>3.24%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32943" y="6234762"/>
            <a:ext cx="689229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Currently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1,265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students in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grades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6-8 live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Richmond Heights  Middle's boundaries.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These are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18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destinations.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29D9A-4521-4A88-7A9B-5EA72F450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1D2EE-E2DD-3949-23E4-4EF76C9C2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Richmond Heights M.S.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E09D2-ADCB-F703-519E-57B53A694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140"/>
            <a:ext cx="4474444" cy="46177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78098B-4F59-3750-44FE-8C6829401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826945"/>
              </p:ext>
            </p:extLst>
          </p:nvPr>
        </p:nvGraphicFramePr>
        <p:xfrm>
          <a:off x="4474444" y="1120140"/>
          <a:ext cx="4669557" cy="4617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0491">
                  <a:extLst>
                    <a:ext uri="{9D8B030D-6E8A-4147-A177-3AD203B41FA5}">
                      <a16:colId xmlns:a16="http://schemas.microsoft.com/office/drawing/2014/main" val="1029638065"/>
                    </a:ext>
                  </a:extLst>
                </a:gridCol>
                <a:gridCol w="1787496">
                  <a:extLst>
                    <a:ext uri="{9D8B030D-6E8A-4147-A177-3AD203B41FA5}">
                      <a16:colId xmlns:a16="http://schemas.microsoft.com/office/drawing/2014/main" val="1878736397"/>
                    </a:ext>
                  </a:extLst>
                </a:gridCol>
                <a:gridCol w="1681570">
                  <a:extLst>
                    <a:ext uri="{9D8B030D-6E8A-4147-A177-3AD203B41FA5}">
                      <a16:colId xmlns:a16="http://schemas.microsoft.com/office/drawing/2014/main" val="2734540190"/>
                    </a:ext>
                  </a:extLst>
                </a:gridCol>
              </a:tblGrid>
              <a:tr h="125937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2185511"/>
                  </a:ext>
                </a:extLst>
              </a:tr>
              <a:tr h="41979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73059"/>
                  </a:ext>
                </a:extLst>
              </a:tr>
              <a:tr h="41979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107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7955008"/>
                  </a:ext>
                </a:extLst>
              </a:tr>
              <a:tr h="41979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7210147"/>
                  </a:ext>
                </a:extLst>
              </a:tr>
              <a:tr h="419793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345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269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8920060"/>
                  </a:ext>
                </a:extLst>
              </a:tr>
              <a:tr h="83958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1096980"/>
                  </a:ext>
                </a:extLst>
              </a:tr>
              <a:tr h="83958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9664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58D631-B20E-0E3C-06BD-109420CB1211}"/>
              </a:ext>
            </a:extLst>
          </p:cNvPr>
          <p:cNvSpPr txBox="1"/>
          <p:nvPr/>
        </p:nvSpPr>
        <p:spPr>
          <a:xfrm>
            <a:off x="4572000" y="750808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B283D-535F-93FE-D467-B5EC6C412250}"/>
              </a:ext>
            </a:extLst>
          </p:cNvPr>
          <p:cNvSpPr txBox="1"/>
          <p:nvPr/>
        </p:nvSpPr>
        <p:spPr>
          <a:xfrm>
            <a:off x="4474444" y="5737860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4C0FCC-FD11-0F7B-2D2C-1DE8FE1F5A8D}"/>
              </a:ext>
            </a:extLst>
          </p:cNvPr>
          <p:cNvCxnSpPr/>
          <p:nvPr/>
        </p:nvCxnSpPr>
        <p:spPr>
          <a:xfrm>
            <a:off x="7324344" y="268833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E84DFB-BB41-08B8-900C-9DAF4B3805C5}"/>
              </a:ext>
            </a:extLst>
          </p:cNvPr>
          <p:cNvCxnSpPr/>
          <p:nvPr/>
        </p:nvCxnSpPr>
        <p:spPr>
          <a:xfrm>
            <a:off x="7370064" y="3143003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9064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90A9-6A12-6F45-1E0E-3BDABA3C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D48C-226C-B7D8-3661-4062462C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Bio Tech SHS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877D0-7629-9A41-1362-B3BE4EDD6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8" y="1426464"/>
            <a:ext cx="4478442" cy="427939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469CEF-5503-1E89-4A59-011C38E44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0495"/>
              </p:ext>
            </p:extLst>
          </p:nvPr>
        </p:nvGraphicFramePr>
        <p:xfrm>
          <a:off x="4572000" y="1426464"/>
          <a:ext cx="4478442" cy="427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6200">
                  <a:extLst>
                    <a:ext uri="{9D8B030D-6E8A-4147-A177-3AD203B41FA5}">
                      <a16:colId xmlns:a16="http://schemas.microsoft.com/office/drawing/2014/main" val="407225818"/>
                    </a:ext>
                  </a:extLst>
                </a:gridCol>
                <a:gridCol w="1513194">
                  <a:extLst>
                    <a:ext uri="{9D8B030D-6E8A-4147-A177-3AD203B41FA5}">
                      <a16:colId xmlns:a16="http://schemas.microsoft.com/office/drawing/2014/main" val="3049216180"/>
                    </a:ext>
                  </a:extLst>
                </a:gridCol>
                <a:gridCol w="1559048">
                  <a:extLst>
                    <a:ext uri="{9D8B030D-6E8A-4147-A177-3AD203B41FA5}">
                      <a16:colId xmlns:a16="http://schemas.microsoft.com/office/drawing/2014/main" val="1374081559"/>
                    </a:ext>
                  </a:extLst>
                </a:gridCol>
              </a:tblGrid>
              <a:tr h="1069848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486448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608051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88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3776884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5885866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8654983"/>
                  </a:ext>
                </a:extLst>
              </a:tr>
              <a:tr h="35661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296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288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661424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2075759"/>
                  </a:ext>
                </a:extLst>
              </a:tr>
              <a:tr h="71323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5840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170080A-5006-9219-2A58-129EA21083BA}"/>
              </a:ext>
            </a:extLst>
          </p:cNvPr>
          <p:cNvSpPr txBox="1"/>
          <p:nvPr/>
        </p:nvSpPr>
        <p:spPr>
          <a:xfrm>
            <a:off x="4572000" y="1057132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20DE8-3A05-4F65-640D-0C9DD4A4DE34}"/>
              </a:ext>
            </a:extLst>
          </p:cNvPr>
          <p:cNvSpPr txBox="1"/>
          <p:nvPr/>
        </p:nvSpPr>
        <p:spPr>
          <a:xfrm>
            <a:off x="4498635" y="5705856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8D55E0-B365-BA6B-CBE8-3B871F237747}"/>
              </a:ext>
            </a:extLst>
          </p:cNvPr>
          <p:cNvCxnSpPr/>
          <p:nvPr/>
        </p:nvCxnSpPr>
        <p:spPr>
          <a:xfrm>
            <a:off x="7360920" y="271576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8FA857-F3C2-5D6D-597C-22C6E6DD317F}"/>
              </a:ext>
            </a:extLst>
          </p:cNvPr>
          <p:cNvCxnSpPr/>
          <p:nvPr/>
        </p:nvCxnSpPr>
        <p:spPr>
          <a:xfrm>
            <a:off x="7360920" y="308510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56A1B2-5B5C-5498-6B88-52FBB24646A3}"/>
              </a:ext>
            </a:extLst>
          </p:cNvPr>
          <p:cNvCxnSpPr/>
          <p:nvPr/>
        </p:nvCxnSpPr>
        <p:spPr>
          <a:xfrm>
            <a:off x="7360920" y="347472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38786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8136" y="284001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0525" y="1106738"/>
            <a:ext cx="8016875" cy="54235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2660015">
              <a:lnSpc>
                <a:spcPct val="164700"/>
              </a:lnSpc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Bio </a:t>
            </a:r>
            <a:r>
              <a:rPr sz="1800" spc="-55">
                <a:solidFill>
                  <a:srgbClr val="FFFFFF"/>
                </a:solidFill>
                <a:latin typeface="Arial"/>
                <a:cs typeface="Arial"/>
              </a:rPr>
              <a:t>Tech </a:t>
            </a:r>
            <a:r>
              <a:rPr lang="en-US" spc="-55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lang="en-US" spc="-5">
                <a:solidFill>
                  <a:srgbClr val="FFFFFF"/>
                </a:solidFill>
                <a:latin typeface="Arial"/>
                <a:cs typeface="Arial"/>
              </a:rPr>
              <a:t>-12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does not have attendance boundaries.  Current boundary for Richmond Heights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Middle: 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at SW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137 Avenue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120</a:t>
            </a:r>
            <a:r>
              <a:rPr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C-100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0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Follow Canal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C-100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 towards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55">
                <a:solidFill>
                  <a:srgbClr val="FFFFFF"/>
                </a:solidFill>
                <a:latin typeface="Arial"/>
                <a:cs typeface="Arial"/>
              </a:rPr>
              <a:t>117</a:t>
            </a:r>
            <a:r>
              <a:rPr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0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152</a:t>
            </a:r>
            <a:r>
              <a:rPr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Harrison</a:t>
            </a:r>
            <a:r>
              <a:rPr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4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Graves</a:t>
            </a:r>
            <a:r>
              <a:rPr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5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Northeast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Polk</a:t>
            </a:r>
            <a:r>
              <a:rPr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North, then east, then north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the west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of SW </a:t>
            </a:r>
            <a:r>
              <a:rPr sz="1800" spc="-55">
                <a:solidFill>
                  <a:srgbClr val="FFFFFF"/>
                </a:solidFill>
                <a:latin typeface="Arial"/>
                <a:cs typeface="Arial"/>
              </a:rPr>
              <a:t>110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800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C-100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0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Follow Canal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C-100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0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99</a:t>
            </a:r>
            <a:r>
              <a:rPr sz="18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119" y="6499431"/>
            <a:ext cx="116801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7778" y="522126"/>
            <a:ext cx="71374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 Boundaries</a:t>
            </a:r>
            <a:r>
              <a:rPr sz="4400" spc="-85"/>
              <a:t> </a:t>
            </a:r>
            <a:r>
              <a:rPr sz="4400" spc="-5"/>
              <a:t>(cont.)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354826" y="1277373"/>
            <a:ext cx="6151245" cy="45612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793750">
              <a:lnSpc>
                <a:spcPct val="165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Bio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Tech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6-12 does not have attendance boundaries.  Current boundary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Richmond Heights</a:t>
            </a:r>
            <a:r>
              <a:rPr sz="18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Middle: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4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164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Terrace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165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5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101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163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0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102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spcBef>
                <a:spcPts val="990"/>
              </a:spcBef>
              <a:buChar char="•"/>
              <a:tabLst>
                <a:tab pos="528320" algn="l"/>
                <a:tab pos="2465705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164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Street</a:t>
            </a:r>
            <a:endParaRPr lang="en-US"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107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spcBef>
                <a:spcPts val="994"/>
              </a:spcBef>
              <a:buChar char="•"/>
              <a:tabLst>
                <a:tab pos="528320" algn="l"/>
                <a:tab pos="2465705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184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Street</a:t>
            </a:r>
            <a:endParaRPr lang="en-US" sz="1800" dirty="0">
              <a:latin typeface="Arial"/>
              <a:cs typeface="Arial"/>
            </a:endParaRPr>
          </a:p>
          <a:p>
            <a:pPr marL="527685" indent="-172085">
              <a:lnSpc>
                <a:spcPct val="100000"/>
              </a:lnSpc>
              <a:spcBef>
                <a:spcPts val="995"/>
              </a:spcBef>
              <a:buChar char="•"/>
              <a:tabLst>
                <a:tab pos="52832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137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527685" indent="-172085">
              <a:spcBef>
                <a:spcPts val="1005"/>
              </a:spcBef>
              <a:buChar char="•"/>
              <a:tabLst>
                <a:tab pos="528320" algn="l"/>
                <a:tab pos="2427605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120</a:t>
            </a:r>
            <a:r>
              <a:rPr lang="en-US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Street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119" y="6499431"/>
            <a:ext cx="117640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0019" y="482577"/>
            <a:ext cx="726376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Recommended</a:t>
            </a:r>
            <a:r>
              <a:rPr sz="4400" b="1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Boundaries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9190" y="1767267"/>
            <a:ext cx="7831455" cy="229550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just"/>
            <a:r>
              <a:rPr lang="en-US" sz="3000" spc="-5">
                <a:solidFill>
                  <a:srgbClr val="FFFFFF"/>
                </a:solidFill>
                <a:latin typeface="Arial"/>
                <a:cs typeface="Arial"/>
              </a:rPr>
              <a:t>Students  in grades 6-8 living within the current Richmond Heights Middle School boundary can continue to attend </a:t>
            </a:r>
            <a:r>
              <a:rPr lang="en-US" sz="3000" spc="-5" err="1">
                <a:solidFill>
                  <a:srgbClr val="FFFFFF"/>
                </a:solidFill>
                <a:latin typeface="Arial"/>
                <a:cs typeface="Arial"/>
              </a:rPr>
              <a:t>BioTech</a:t>
            </a:r>
            <a:r>
              <a:rPr lang="en-US" sz="3000" spc="-5">
                <a:solidFill>
                  <a:srgbClr val="FFFFFF"/>
                </a:solidFill>
                <a:latin typeface="Arial"/>
                <a:cs typeface="Arial"/>
              </a:rPr>
              <a:t> @ Richmond Heights 6-12 School.</a:t>
            </a:r>
            <a:endParaRPr lang="en-US" sz="3000" spc="-5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ts val="3520"/>
              </a:lnSpc>
            </a:pPr>
            <a:endParaRPr sz="3000" spc="-5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94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17796" y="388015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4" name="object 4"/>
          <p:cNvSpPr txBox="1"/>
          <p:nvPr/>
        </p:nvSpPr>
        <p:spPr>
          <a:xfrm>
            <a:off x="576030" y="1145484"/>
            <a:ext cx="7910195" cy="429895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marR="5080" indent="-342900" algn="just">
              <a:lnSpc>
                <a:spcPct val="88800"/>
              </a:lnSpc>
              <a:buChar char="•"/>
              <a:tabLst>
                <a:tab pos="355600" algn="l"/>
                <a:tab pos="356235" algn="l"/>
              </a:tabLst>
            </a:pP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Richmond Heights Middle 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and </a:t>
            </a:r>
            <a:r>
              <a:rPr sz="2800" spc="-50" err="1">
                <a:solidFill>
                  <a:srgbClr val="F2F2F2"/>
                </a:solidFill>
                <a:latin typeface="Arial"/>
                <a:cs typeface="Arial"/>
              </a:rPr>
              <a:t>BioTech</a:t>
            </a:r>
            <a:r>
              <a:rPr sz="2800" spc="-5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will  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merge </a:t>
            </a: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to become </a:t>
            </a:r>
            <a:r>
              <a:rPr sz="2800" spc="-50" err="1">
                <a:solidFill>
                  <a:srgbClr val="F2F2F2"/>
                </a:solidFill>
                <a:latin typeface="Arial"/>
                <a:cs typeface="Arial"/>
              </a:rPr>
              <a:t>BioTech</a:t>
            </a:r>
            <a:r>
              <a:rPr lang="en-US" sz="2800" spc="-50">
                <a:solidFill>
                  <a:srgbClr val="F2F2F2"/>
                </a:solidFill>
                <a:latin typeface="Arial"/>
                <a:cs typeface="Arial"/>
              </a:rPr>
              <a:t> @ </a:t>
            </a:r>
            <a:r>
              <a:rPr lang="en-US" sz="2800" spc="-5">
                <a:solidFill>
                  <a:srgbClr val="F2F2F2"/>
                </a:solidFill>
                <a:latin typeface="Arial"/>
                <a:cs typeface="Arial"/>
              </a:rPr>
              <a:t>Richmond</a:t>
            </a: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 Heights  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6-12</a:t>
            </a:r>
            <a:r>
              <a:rPr lang="en-US" sz="2800">
                <a:solidFill>
                  <a:srgbClr val="F2F2F2"/>
                </a:solidFill>
                <a:latin typeface="Arial"/>
                <a:cs typeface="Arial"/>
              </a:rPr>
              <a:t> School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355600" marR="655320" indent="-342900" algn="just">
              <a:lnSpc>
                <a:spcPts val="2940"/>
              </a:lnSpc>
              <a:spcBef>
                <a:spcPts val="159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Strengthen School Resources and</a:t>
            </a:r>
            <a:r>
              <a:rPr sz="2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enhance  academic</a:t>
            </a:r>
            <a:r>
              <a:rPr sz="2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programs.</a:t>
            </a:r>
            <a:endParaRPr sz="2800">
              <a:latin typeface="Arial"/>
              <a:cs typeface="Arial"/>
            </a:endParaRPr>
          </a:p>
          <a:p>
            <a:pPr marL="355600" marR="18415" indent="-342900" algn="just">
              <a:lnSpc>
                <a:spcPts val="3030"/>
              </a:lnSpc>
              <a:spcBef>
                <a:spcPts val="148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Provide students access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hands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on field 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experiences, as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well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as environmental</a:t>
            </a:r>
            <a:r>
              <a:rPr sz="2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partners.</a:t>
            </a:r>
            <a:endParaRPr sz="2800">
              <a:latin typeface="Arial"/>
              <a:cs typeface="Arial"/>
            </a:endParaRPr>
          </a:p>
          <a:p>
            <a:pPr marL="354965" marR="315595" indent="-342265" algn="just">
              <a:lnSpc>
                <a:spcPts val="3020"/>
              </a:lnSpc>
              <a:spcBef>
                <a:spcPts val="80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school students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have the  opportunity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experience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various areas of  conservation</a:t>
            </a:r>
            <a:r>
              <a:rPr sz="2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25">
                <a:solidFill>
                  <a:srgbClr val="FFFFFF"/>
                </a:solidFill>
                <a:latin typeface="Arial"/>
                <a:cs typeface="Arial"/>
              </a:rPr>
              <a:t>biology.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95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4272" y="22559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4604" y="1210241"/>
            <a:ext cx="3940810" cy="526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ts val="2050"/>
              </a:lnSpc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Sunshine State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Parkway 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215 Street (Dade/Broward  County</a:t>
            </a:r>
            <a:r>
              <a:rPr sz="19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Line)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San Simeon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endParaRPr sz="1900">
              <a:latin typeface="Arial"/>
              <a:cs typeface="Arial"/>
            </a:endParaRPr>
          </a:p>
          <a:p>
            <a:pPr marL="184785" marR="922019" indent="-172085">
              <a:lnSpc>
                <a:spcPts val="2050"/>
              </a:lnSpc>
              <a:spcBef>
                <a:spcPts val="142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9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 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extended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Snake Creek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900">
              <a:latin typeface="Arial"/>
              <a:cs typeface="Arial"/>
            </a:endParaRPr>
          </a:p>
          <a:p>
            <a:pPr marL="184785" marR="414655" indent="-172085">
              <a:lnSpc>
                <a:spcPts val="2050"/>
              </a:lnSpc>
              <a:spcBef>
                <a:spcPts val="143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Northwest along canal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 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3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179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70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9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7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183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60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9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17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191 Street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06815" y="6499431"/>
            <a:ext cx="109601" cy="82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20102" y="694211"/>
            <a:ext cx="6794500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Assigned current boundary for Norland Elementary</a:t>
            </a:r>
            <a:r>
              <a:rPr sz="1900" b="1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1896" y="1284151"/>
            <a:ext cx="3329940" cy="526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9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195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8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75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19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196</a:t>
            </a:r>
            <a:r>
              <a:rPr sz="19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19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8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199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9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Snake Creek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38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Florida</a:t>
            </a:r>
            <a:r>
              <a:rPr sz="19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900">
              <a:latin typeface="Arial"/>
              <a:cs typeface="Arial"/>
            </a:endParaRPr>
          </a:p>
          <a:p>
            <a:pPr marL="184785" marR="5080" indent="-172085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215 Street  (Dade/Broward County</a:t>
            </a:r>
            <a:r>
              <a:rPr sz="19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Line),</a:t>
            </a:r>
            <a:endParaRPr sz="1900">
              <a:latin typeface="Arial"/>
              <a:cs typeface="Arial"/>
            </a:endParaRPr>
          </a:p>
          <a:p>
            <a:pPr marL="698500">
              <a:lnSpc>
                <a:spcPct val="100000"/>
              </a:lnSpc>
              <a:spcBef>
                <a:spcPts val="1400"/>
              </a:spcBef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DEE173-7B9A-42A8-681F-F49393E8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E69BCC0-73F2-0E43-66F9-048BC0EBF54B}"/>
              </a:ext>
            </a:extLst>
          </p:cNvPr>
          <p:cNvSpPr/>
          <p:nvPr/>
        </p:nvSpPr>
        <p:spPr>
          <a:xfrm>
            <a:off x="166255" y="72736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306C79B-9CE5-8DE9-6D46-720A5DDEF1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1178" y="377624"/>
            <a:ext cx="4684856" cy="19389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algn="ctr"/>
            <a:r>
              <a:rPr sz="4200" spc="-5">
                <a:solidFill>
                  <a:srgbClr val="F2F2F2"/>
                </a:solidFill>
              </a:rPr>
              <a:t>Effects</a:t>
            </a:r>
            <a:br>
              <a:rPr lang="en-US" sz="4200" spc="-5">
                <a:solidFill>
                  <a:srgbClr val="F2F2F2"/>
                </a:solidFill>
              </a:rPr>
            </a:br>
            <a:r>
              <a:rPr lang="en-US" sz="2800" spc="-5"/>
              <a:t>EXTRA CURRICULAR OFFERINGS</a:t>
            </a:r>
            <a:endParaRPr lang="en-US" sz="2800" b="0" spc="-5">
              <a:solidFill>
                <a:srgbClr val="000000"/>
              </a:solidFill>
            </a:endParaRPr>
          </a:p>
          <a:p>
            <a:pPr marL="12700" algn="ctr"/>
            <a:endParaRPr lang="en-US" sz="2800" spc="-5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A16A458-A5E8-C5D4-6098-A2F90F87B583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95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6" name="Picture 5" descr="A table with text on it&#10;&#10;AI-generated content may be incorrect.">
            <a:extLst>
              <a:ext uri="{FF2B5EF4-FFF2-40B4-BE49-F238E27FC236}">
                <a16:creationId xmlns:a16="http://schemas.microsoft.com/office/drawing/2014/main" id="{68B1695C-9F94-763F-3B95-85CC3E41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220" y="2319339"/>
            <a:ext cx="7551594" cy="35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4106"/>
      </p:ext>
    </p:extLst>
  </p:cSld>
  <p:clrMapOvr>
    <a:masterClrMapping/>
  </p:clrMapOvr>
  <p:transition spd="slow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6B9A527-1831-9DDC-AF10-B70137C67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A4A033C-0453-6DFA-36C5-0E563DA837E6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8BB6ED0-A3A0-AC8D-D42E-B67FFA7797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0360" y="388015"/>
            <a:ext cx="3244011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lang="en-US"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1D49E85-F544-A985-D42A-EBB7939A2FF7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95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7BB2F9-A768-1BFB-5A7F-CA84D61AE0B8}"/>
              </a:ext>
            </a:extLst>
          </p:cNvPr>
          <p:cNvGraphicFramePr>
            <a:graphicFrameLocks noGrp="1"/>
          </p:cNvGraphicFramePr>
          <p:nvPr/>
        </p:nvGraphicFramePr>
        <p:xfrm>
          <a:off x="942975" y="1530731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04815048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34388980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870565821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290906924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Richmond Heights Middle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9628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03884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6-12 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6-12 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32438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270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260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32182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73629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29.54%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653201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973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973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973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29333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27.74%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250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187194"/>
      </p:ext>
    </p:extLst>
  </p:cSld>
  <p:clrMapOvr>
    <a:masterClrMapping/>
  </p:clrMapOvr>
  <p:transition spd="slow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D100C4-C3EC-2A54-4465-BC4049CB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3CE6D7-25FF-89D4-3AFF-6E34A875A279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3D39D8E-3202-CB34-EE29-325ADD5E9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80360" y="388015"/>
            <a:ext cx="3244011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B9D4A29-6CE6-E712-4452-1B11449F0D62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95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E08D4A-E49B-66B4-57AA-A0EF4FEE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957242"/>
              </p:ext>
            </p:extLst>
          </p:nvPr>
        </p:nvGraphicFramePr>
        <p:xfrm>
          <a:off x="942974" y="1416110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0320393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32002267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39749441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652312802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Biotech @ Richmond Heights 9-12 Senior High 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0591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61077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47744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290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278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249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01884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219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219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219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66747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132.42%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126%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7098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345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345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345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9488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84.05%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80.5%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72%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942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744685"/>
      </p:ext>
    </p:extLst>
  </p:cSld>
  <p:clrMapOvr>
    <a:masterClrMapping/>
  </p:clrMapOvr>
  <p:transition spd="slow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5209" y="6058406"/>
            <a:ext cx="2355850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Ms. Robin </a:t>
            </a:r>
            <a:r>
              <a:rPr sz="2000" b="1" spc="-114">
                <a:solidFill>
                  <a:srgbClr val="D4EFF4"/>
                </a:solidFill>
                <a:latin typeface="Arial"/>
                <a:cs typeface="Arial"/>
              </a:rPr>
              <a:t>Y.</a:t>
            </a:r>
            <a:r>
              <a:rPr sz="2000" b="1" spc="-2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Atkins</a:t>
            </a:r>
            <a:endParaRPr sz="20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  <a:spcBef>
                <a:spcPts val="5"/>
              </a:spcBef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681" rIns="0" bIns="0" rtlCol="0">
            <a:spAutoFit/>
          </a:bodyPr>
          <a:lstStyle/>
          <a:p>
            <a:pPr marL="35560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23495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South Region</a:t>
            </a:r>
            <a:r>
              <a:rPr sz="2800" spc="-2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270695" y="4885497"/>
            <a:ext cx="7064375" cy="1071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0230" marR="5080" indent="-558165">
              <a:lnSpc>
                <a:spcPct val="111600"/>
              </a:lnSpc>
            </a:pP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Miami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Southridge Senior High School  South </a:t>
            </a: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Dade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Senior High</a:t>
            </a:r>
            <a:r>
              <a:rPr sz="3100" b="1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3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17547"/>
            <a:ext cx="9144000" cy="2935605"/>
          </a:xfrm>
          <a:custGeom>
            <a:avLst/>
            <a:gdLst/>
            <a:ahLst/>
            <a:cxnLst/>
            <a:rect l="l" t="t" r="r" b="b"/>
            <a:pathLst>
              <a:path w="9144000" h="2935604">
                <a:moveTo>
                  <a:pt x="0" y="2935224"/>
                </a:moveTo>
                <a:lnTo>
                  <a:pt x="9144000" y="2935224"/>
                </a:lnTo>
                <a:lnTo>
                  <a:pt x="9144000" y="0"/>
                </a:lnTo>
                <a:lnTo>
                  <a:pt x="0" y="0"/>
                </a:lnTo>
                <a:lnTo>
                  <a:pt x="0" y="2935224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50778" y="6058408"/>
            <a:ext cx="2802255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40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Rafael A.</a:t>
            </a:r>
            <a:r>
              <a:rPr sz="2000" b="1" spc="-15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D4EFF4"/>
                </a:solidFill>
                <a:latin typeface="Arial"/>
                <a:cs typeface="Arial"/>
              </a:rPr>
              <a:t>Villalobos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99716" y="1384198"/>
            <a:ext cx="7241844" cy="1914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2305062"/>
            <a:ext cx="2077220" cy="2247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96440" y="3290117"/>
            <a:ext cx="7239152" cy="16567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9000" y="297496"/>
            <a:ext cx="18275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b="1" spc="-5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act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8315" y="1276039"/>
            <a:ext cx="823087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Decrease overcrowding occurring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3000" spc="-5">
                <a:solidFill>
                  <a:srgbClr val="FFFFFF"/>
                </a:solidFill>
                <a:latin typeface="Arial"/>
                <a:cs typeface="Arial"/>
              </a:rPr>
              <a:t>South</a:t>
            </a:r>
            <a:r>
              <a:rPr sz="30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Dade  Senior High</a:t>
            </a:r>
            <a:r>
              <a:rPr sz="3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lang="en-US"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97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036" y="522126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4400" b="1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>
                <a:solidFill>
                  <a:srgbClr val="FFFFFF"/>
                </a:solidFill>
                <a:latin typeface="Arial"/>
                <a:cs typeface="Arial"/>
              </a:rPr>
              <a:t>Boundaries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0739" y="1455173"/>
            <a:ext cx="6548755" cy="289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Assigned current boundary for Miami Southridge Senior</a:t>
            </a:r>
            <a:r>
              <a:rPr sz="1900" spc="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High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119" y="6499431"/>
            <a:ext cx="117805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964715"/>
            <a:ext cx="9143998" cy="4705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175" rIns="0" bIns="0" rtlCol="0">
            <a:spAutoFit/>
          </a:bodyPr>
          <a:lstStyle/>
          <a:p>
            <a:pPr marL="2024380" marR="5080" indent="-870585">
              <a:lnSpc>
                <a:spcPts val="2810"/>
              </a:lnSpc>
            </a:pPr>
            <a:r>
              <a:t>Miami Southridge Senior</a:t>
            </a:r>
            <a:r>
              <a:rPr spc="-75"/>
              <a:t> </a:t>
            </a:r>
            <a:r>
              <a:t>High  Boundary</a:t>
            </a:r>
            <a:r>
              <a:rPr spc="-200"/>
              <a:t> </a:t>
            </a:r>
            <a:r>
              <a:t>Analysis</a:t>
            </a:r>
          </a:p>
        </p:txBody>
      </p:sp>
      <p:sp>
        <p:nvSpPr>
          <p:cNvPr id="3" name="object 3"/>
          <p:cNvSpPr/>
          <p:nvPr/>
        </p:nvSpPr>
        <p:spPr>
          <a:xfrm>
            <a:off x="8299119" y="6499431"/>
            <a:ext cx="117805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56829" y="1069322"/>
          <a:ext cx="8220974" cy="50164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7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0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600" b="1" spc="-5">
                          <a:latin typeface="Calibri"/>
                          <a:cs typeface="Calibri"/>
                        </a:rPr>
                        <a:t>School Name</a:t>
                      </a:r>
                      <a:r>
                        <a:rPr sz="16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>
                          <a:latin typeface="Calibri"/>
                          <a:cs typeface="Calibri"/>
                        </a:rPr>
                        <a:t>(Enrolled)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600" b="1" spc="-10">
                          <a:latin typeface="Calibri"/>
                          <a:cs typeface="Calibri"/>
                        </a:rPr>
                        <a:t>Count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600" b="1">
                          <a:latin typeface="Calibri"/>
                          <a:cs typeface="Calibri"/>
                        </a:rPr>
                        <a:t>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55">
                          <a:latin typeface="Calibri"/>
                          <a:cs typeface="Calibri"/>
                        </a:rPr>
                        <a:t>Miami </a:t>
                      </a:r>
                      <a:r>
                        <a:rPr sz="1600" spc="-30">
                          <a:latin typeface="Calibri"/>
                          <a:cs typeface="Calibri"/>
                        </a:rPr>
                        <a:t>Southridge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Senior High</a:t>
                      </a:r>
                      <a:r>
                        <a:rPr sz="16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(7731)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1639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828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5">
                          <a:latin typeface="Calibri"/>
                          <a:cs typeface="Calibri"/>
                        </a:rPr>
                        <a:t>25</a:t>
                      </a:r>
                      <a:r>
                        <a:rPr sz="1600"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5">
                          <a:latin typeface="Calibri"/>
                          <a:cs typeface="Calibri"/>
                        </a:rPr>
                        <a:t>74%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5">
                          <a:latin typeface="Calibri"/>
                          <a:cs typeface="Calibri"/>
                        </a:rPr>
                        <a:t>Coral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Reef Senior High</a:t>
                      </a:r>
                      <a:r>
                        <a:rPr sz="1600" spc="-24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(7101)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985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48285" algn="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5">
                          <a:latin typeface="Calibri"/>
                          <a:cs typeface="Calibri"/>
                        </a:rPr>
                        <a:t>15</a:t>
                      </a:r>
                      <a:r>
                        <a:rPr sz="1600">
                          <a:latin typeface="Calibri"/>
                          <a:cs typeface="Calibri"/>
                        </a:rPr>
                        <a:t>.</a:t>
                      </a:r>
                      <a:r>
                        <a:rPr sz="1600" spc="-5">
                          <a:latin typeface="Calibri"/>
                          <a:cs typeface="Calibri"/>
                        </a:rPr>
                        <a:t>47%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35">
                          <a:latin typeface="Calibri"/>
                          <a:cs typeface="Calibri"/>
                        </a:rPr>
                        <a:t>Robert </a:t>
                      </a:r>
                      <a:r>
                        <a:rPr sz="1600" spc="-75">
                          <a:latin typeface="Calibri"/>
                          <a:cs typeface="Calibri"/>
                        </a:rPr>
                        <a:t>Morgan </a:t>
                      </a:r>
                      <a:r>
                        <a:rPr sz="1600" spc="-10">
                          <a:latin typeface="Calibri"/>
                          <a:cs typeface="Calibri"/>
                        </a:rPr>
                        <a:t>Educational </a:t>
                      </a:r>
                      <a:r>
                        <a:rPr sz="1600">
                          <a:latin typeface="Calibri"/>
                          <a:cs typeface="Calibri"/>
                        </a:rPr>
                        <a:t>Ctr</a:t>
                      </a:r>
                      <a:r>
                        <a:rPr sz="16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(7371)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560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117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5">
                          <a:latin typeface="Calibri"/>
                          <a:cs typeface="Calibri"/>
                        </a:rPr>
                        <a:t>8.8%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55">
                          <a:latin typeface="Calibri"/>
                          <a:cs typeface="Calibri"/>
                        </a:rPr>
                        <a:t>Miami </a:t>
                      </a:r>
                      <a:r>
                        <a:rPr sz="1600" spc="-35">
                          <a:latin typeface="Calibri"/>
                          <a:cs typeface="Calibri"/>
                        </a:rPr>
                        <a:t>Palmetto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Senior High</a:t>
                      </a:r>
                      <a:r>
                        <a:rPr sz="16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(7431)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447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7.02%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5">
                          <a:latin typeface="Calibri"/>
                          <a:cs typeface="Calibri"/>
                        </a:rPr>
                        <a:t>Cutler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Bay Senior High</a:t>
                      </a:r>
                      <a:r>
                        <a:rPr sz="16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(6081)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339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5.32%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80">
                          <a:latin typeface="Calibri"/>
                          <a:cs typeface="Calibri"/>
                        </a:rPr>
                        <a:t>Mater </a:t>
                      </a:r>
                      <a:r>
                        <a:rPr sz="1600" spc="-20">
                          <a:latin typeface="Calibri"/>
                          <a:cs typeface="Calibri"/>
                        </a:rPr>
                        <a:t>Academy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Bay High </a:t>
                      </a:r>
                      <a:r>
                        <a:rPr sz="1600" spc="1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spc="-175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(7120)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253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3.97%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1600" spc="5">
                          <a:latin typeface="Calibri"/>
                          <a:cs typeface="Calibri"/>
                        </a:rPr>
                        <a:t>College </a:t>
                      </a:r>
                      <a:r>
                        <a:rPr sz="1600" spc="-35">
                          <a:latin typeface="Calibri"/>
                          <a:cs typeface="Calibri"/>
                        </a:rPr>
                        <a:t>Prep </a:t>
                      </a:r>
                      <a:r>
                        <a:rPr sz="1600" spc="-5">
                          <a:latin typeface="Calibri"/>
                          <a:cs typeface="Calibri"/>
                        </a:rPr>
                        <a:t>Acad </a:t>
                      </a:r>
                      <a:r>
                        <a:rPr sz="1600">
                          <a:latin typeface="Calibri"/>
                          <a:cs typeface="Calibri"/>
                        </a:rPr>
                        <a:t>So.</a:t>
                      </a:r>
                      <a:r>
                        <a:rPr sz="1600" spc="-254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(7078)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250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3.93%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35">
                          <a:latin typeface="Calibri"/>
                          <a:cs typeface="Calibri"/>
                        </a:rPr>
                        <a:t>John </a:t>
                      </a:r>
                      <a:r>
                        <a:rPr sz="1600" spc="-75">
                          <a:latin typeface="Calibri"/>
                          <a:cs typeface="Calibri"/>
                        </a:rPr>
                        <a:t>A </a:t>
                      </a:r>
                      <a:r>
                        <a:rPr sz="1600" spc="-20">
                          <a:latin typeface="Calibri"/>
                          <a:cs typeface="Calibri"/>
                        </a:rPr>
                        <a:t>Ferguson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Senior High</a:t>
                      </a:r>
                      <a:r>
                        <a:rPr sz="16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(7121)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242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117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5">
                          <a:latin typeface="Calibri"/>
                          <a:cs typeface="Calibri"/>
                        </a:rPr>
                        <a:t>3.8%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1600" spc="-20">
                          <a:latin typeface="Calibri"/>
                          <a:cs typeface="Calibri"/>
                        </a:rPr>
                        <a:t>Academy Charter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High</a:t>
                      </a:r>
                      <a:r>
                        <a:rPr sz="1600" spc="-18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(7042)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213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3.35%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6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Felix </a:t>
                      </a:r>
                      <a:r>
                        <a:rPr sz="1600" spc="-35">
                          <a:latin typeface="Calibri"/>
                          <a:cs typeface="Calibri"/>
                        </a:rPr>
                        <a:t>Varela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Senior High</a:t>
                      </a:r>
                      <a:r>
                        <a:rPr sz="1600" spc="-21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>
                          <a:latin typeface="Calibri"/>
                          <a:cs typeface="Calibri"/>
                        </a:rPr>
                        <a:t>(7781)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-10">
                          <a:latin typeface="Calibri"/>
                          <a:cs typeface="Calibri"/>
                        </a:rPr>
                        <a:t>176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210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600" spc="10">
                          <a:latin typeface="Calibri"/>
                          <a:cs typeface="Calibri"/>
                        </a:rPr>
                        <a:t>2.76%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58800" y="6120383"/>
            <a:ext cx="718502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Currently there are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6,367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students in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grades 9-12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that live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Miami 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Southridge Senior's boundaries.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These are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1800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destinations.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30165-E36F-195C-891C-834A9DC54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8065-5242-E50E-814A-78D88821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South Dade SHS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85067-DB10-80DC-CB5B-2E3B4183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" y="1103960"/>
            <a:ext cx="4565713" cy="455371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C3883D-B7A4-1839-8671-7D415C79D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321756"/>
              </p:ext>
            </p:extLst>
          </p:nvPr>
        </p:nvGraphicFramePr>
        <p:xfrm>
          <a:off x="4571999" y="1103958"/>
          <a:ext cx="4498849" cy="45537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0283">
                  <a:extLst>
                    <a:ext uri="{9D8B030D-6E8A-4147-A177-3AD203B41FA5}">
                      <a16:colId xmlns:a16="http://schemas.microsoft.com/office/drawing/2014/main" val="854562084"/>
                    </a:ext>
                  </a:extLst>
                </a:gridCol>
                <a:gridCol w="1519283">
                  <a:extLst>
                    <a:ext uri="{9D8B030D-6E8A-4147-A177-3AD203B41FA5}">
                      <a16:colId xmlns:a16="http://schemas.microsoft.com/office/drawing/2014/main" val="2931780666"/>
                    </a:ext>
                  </a:extLst>
                </a:gridCol>
                <a:gridCol w="1519283">
                  <a:extLst>
                    <a:ext uri="{9D8B030D-6E8A-4147-A177-3AD203B41FA5}">
                      <a16:colId xmlns:a16="http://schemas.microsoft.com/office/drawing/2014/main" val="874986666"/>
                    </a:ext>
                  </a:extLst>
                </a:gridCol>
              </a:tblGrid>
              <a:tr h="142941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GRADE LEVEL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2024-2025* (8/26/24)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2025-2026** (3/30/26)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4259982482"/>
                  </a:ext>
                </a:extLst>
              </a:tr>
              <a:tr h="2858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9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836</a:t>
                      </a:r>
                      <a:endParaRPr lang="en-US" sz="15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932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556124904"/>
                  </a:ext>
                </a:extLst>
              </a:tr>
              <a:tr h="2858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10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942</a:t>
                      </a:r>
                      <a:endParaRPr lang="en-US" sz="15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901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625615042"/>
                  </a:ext>
                </a:extLst>
              </a:tr>
              <a:tr h="2858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11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827</a:t>
                      </a:r>
                      <a:endParaRPr lang="en-US" sz="15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857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3815216638"/>
                  </a:ext>
                </a:extLst>
              </a:tr>
              <a:tr h="28588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12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755</a:t>
                      </a:r>
                      <a:endParaRPr lang="en-US" sz="1500" b="0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745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2655796424"/>
                  </a:ext>
                </a:extLst>
              </a:tr>
              <a:tr h="55134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TOTAL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3,360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3435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851726393"/>
                  </a:ext>
                </a:extLst>
              </a:tr>
              <a:tr h="571766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Exiting Cohort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755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extLst>
                  <a:ext uri="{0D108BD9-81ED-4DB2-BD59-A6C34878D82A}">
                    <a16:rowId xmlns:a16="http://schemas.microsoft.com/office/drawing/2014/main" val="2372721376"/>
                  </a:ext>
                </a:extLst>
              </a:tr>
              <a:tr h="857650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Incoming Cohort</a:t>
                      </a:r>
                      <a:endParaRPr lang="en-US" sz="15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932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8" marR="8778" marT="877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11718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734F6AE-29B0-55E8-7DD9-253D8B8C1FFA}"/>
              </a:ext>
            </a:extLst>
          </p:cNvPr>
          <p:cNvSpPr txBox="1"/>
          <p:nvPr/>
        </p:nvSpPr>
        <p:spPr>
          <a:xfrm>
            <a:off x="4571999" y="689585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A343F5-CAE6-2AA4-3AAF-8580A16D381E}"/>
              </a:ext>
            </a:extLst>
          </p:cNvPr>
          <p:cNvSpPr txBox="1"/>
          <p:nvPr/>
        </p:nvSpPr>
        <p:spPr>
          <a:xfrm>
            <a:off x="4489491" y="5657671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01493D-9DCA-940F-D8AF-4E3982FBBDBB}"/>
              </a:ext>
            </a:extLst>
          </p:cNvPr>
          <p:cNvCxnSpPr/>
          <p:nvPr/>
        </p:nvCxnSpPr>
        <p:spPr>
          <a:xfrm>
            <a:off x="7443216" y="271576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AA2794-95CE-E5DA-C43E-E4DDE7D25B79}"/>
              </a:ext>
            </a:extLst>
          </p:cNvPr>
          <p:cNvCxnSpPr/>
          <p:nvPr/>
        </p:nvCxnSpPr>
        <p:spPr>
          <a:xfrm>
            <a:off x="7443216" y="3007697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DC09E2-E1B9-1575-0816-FA824D41FD98}"/>
              </a:ext>
            </a:extLst>
          </p:cNvPr>
          <p:cNvCxnSpPr/>
          <p:nvPr/>
        </p:nvCxnSpPr>
        <p:spPr>
          <a:xfrm>
            <a:off x="7443216" y="325737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18886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C7AEA-1B33-CA37-C423-308363BD6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CED0-2FEA-0F90-6C9D-CC742433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Southridge SHS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CA9B3-FB12-4669-9129-98148B574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0" y="1049061"/>
            <a:ext cx="4469680" cy="45262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DAEA94-FD42-3BA2-81B5-D7B86AE57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795197"/>
              </p:ext>
            </p:extLst>
          </p:nvPr>
        </p:nvGraphicFramePr>
        <p:xfrm>
          <a:off x="4572000" y="1049061"/>
          <a:ext cx="4469680" cy="4526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2027">
                  <a:extLst>
                    <a:ext uri="{9D8B030D-6E8A-4147-A177-3AD203B41FA5}">
                      <a16:colId xmlns:a16="http://schemas.microsoft.com/office/drawing/2014/main" val="2631184356"/>
                    </a:ext>
                  </a:extLst>
                </a:gridCol>
                <a:gridCol w="1314395">
                  <a:extLst>
                    <a:ext uri="{9D8B030D-6E8A-4147-A177-3AD203B41FA5}">
                      <a16:colId xmlns:a16="http://schemas.microsoft.com/office/drawing/2014/main" val="1096005987"/>
                    </a:ext>
                  </a:extLst>
                </a:gridCol>
                <a:gridCol w="1443258">
                  <a:extLst>
                    <a:ext uri="{9D8B030D-6E8A-4147-A177-3AD203B41FA5}">
                      <a16:colId xmlns:a16="http://schemas.microsoft.com/office/drawing/2014/main" val="819655315"/>
                    </a:ext>
                  </a:extLst>
                </a:gridCol>
              </a:tblGrid>
              <a:tr h="999992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5338013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505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4973356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635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7175022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11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601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9535291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493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3953470"/>
                  </a:ext>
                </a:extLst>
              </a:tr>
              <a:tr h="50876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2,234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2068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1171045"/>
                  </a:ext>
                </a:extLst>
              </a:tr>
              <a:tr h="49122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7013509"/>
                  </a:ext>
                </a:extLst>
              </a:tr>
              <a:tr h="491224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8847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327152-E502-D5D9-D6CA-56CD0316E550}"/>
              </a:ext>
            </a:extLst>
          </p:cNvPr>
          <p:cNvSpPr txBox="1"/>
          <p:nvPr/>
        </p:nvSpPr>
        <p:spPr>
          <a:xfrm>
            <a:off x="4572000" y="633975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0D27E-E7A2-52B0-08CB-303CA284AD6C}"/>
              </a:ext>
            </a:extLst>
          </p:cNvPr>
          <p:cNvSpPr txBox="1"/>
          <p:nvPr/>
        </p:nvSpPr>
        <p:spPr>
          <a:xfrm>
            <a:off x="4489491" y="5657671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6EB59E-AEA7-8DE6-0EC6-51DF22DCC30C}"/>
              </a:ext>
            </a:extLst>
          </p:cNvPr>
          <p:cNvCxnSpPr/>
          <p:nvPr/>
        </p:nvCxnSpPr>
        <p:spPr>
          <a:xfrm>
            <a:off x="7488936" y="249631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B78A7-328D-C51E-B45B-244A6A228E19}"/>
              </a:ext>
            </a:extLst>
          </p:cNvPr>
          <p:cNvCxnSpPr/>
          <p:nvPr/>
        </p:nvCxnSpPr>
        <p:spPr>
          <a:xfrm>
            <a:off x="7488936" y="293217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3810C4-C23F-C788-35B3-291DEEE76721}"/>
              </a:ext>
            </a:extLst>
          </p:cNvPr>
          <p:cNvCxnSpPr/>
          <p:nvPr/>
        </p:nvCxnSpPr>
        <p:spPr>
          <a:xfrm>
            <a:off x="7488936" y="351742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420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537" y="0"/>
            <a:ext cx="8910462" cy="6835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4821" y="142669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4" name="object 4"/>
          <p:cNvSpPr/>
          <p:nvPr/>
        </p:nvSpPr>
        <p:spPr>
          <a:xfrm>
            <a:off x="8242808" y="6499431"/>
            <a:ext cx="173672" cy="83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6725" y="1138112"/>
            <a:ext cx="4105275" cy="539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Begin at SW 177 Avenue &amp; SW 120</a:t>
            </a:r>
            <a:r>
              <a:rPr sz="17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SW 157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152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CSX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700">
              <a:latin typeface="Arial"/>
              <a:cs typeface="Arial"/>
            </a:endParaRPr>
          </a:p>
          <a:p>
            <a:pPr marL="426720" marR="617220" indent="-284480">
              <a:lnSpc>
                <a:spcPts val="1839"/>
              </a:lnSpc>
              <a:spcBef>
                <a:spcPts val="320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Northeast along CSX railroad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to  Florida's</a:t>
            </a:r>
            <a:r>
              <a:rPr sz="17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6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160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SW 99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164</a:t>
            </a:r>
            <a:r>
              <a:rPr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101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163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102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164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104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164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107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186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184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26720" indent="-284480">
              <a:lnSpc>
                <a:spcPct val="100000"/>
              </a:lnSpc>
              <a:spcBef>
                <a:spcPts val="95"/>
              </a:spcBef>
              <a:buChar char="•"/>
              <a:tabLst>
                <a:tab pos="426720" algn="l"/>
                <a:tab pos="42735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Biscayne</a:t>
            </a:r>
            <a:r>
              <a:rPr sz="17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63935" y="1199692"/>
            <a:ext cx="4146528" cy="3400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925" indent="-27622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South to SW 232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West to SW 134</a:t>
            </a:r>
            <a:r>
              <a:rPr sz="1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 to SW 208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East to SW 127</a:t>
            </a:r>
            <a:r>
              <a:rPr sz="1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 to SW 200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West to SW 132</a:t>
            </a:r>
            <a:r>
              <a:rPr sz="1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 to Black Creek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Northwest to approx. SW 195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West to SW 137</a:t>
            </a:r>
            <a:r>
              <a:rPr sz="1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 to SW 168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West to SW 177</a:t>
            </a:r>
            <a:r>
              <a:rPr sz="17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 dirty="0">
              <a:latin typeface="Arial"/>
              <a:cs typeface="Arial"/>
            </a:endParaRPr>
          </a:p>
          <a:p>
            <a:pPr marL="344488" marR="1175385" indent="-331788">
              <a:lnSpc>
                <a:spcPct val="100000"/>
              </a:lnSpc>
              <a:buChar char="•"/>
              <a:tabLst>
                <a:tab pos="298450" algn="l"/>
                <a:tab pos="298450" algn="l"/>
                <a:tab pos="3657600" algn="l"/>
              </a:tabLst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North to SW 120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Street,  </a:t>
            </a: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175385">
              <a:lnSpc>
                <a:spcPct val="100000"/>
              </a:lnSpc>
              <a:tabLst>
                <a:tab pos="298450" algn="l"/>
                <a:tab pos="298450" algn="l"/>
                <a:tab pos="2743200" algn="l"/>
                <a:tab pos="3657600" algn="l"/>
              </a:tabLst>
            </a:pP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     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endParaRPr sz="1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466" y="0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6167" y="1208976"/>
            <a:ext cx="4165600" cy="5055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100965" indent="-172085">
              <a:lnSpc>
                <a:spcPct val="110000"/>
              </a:lnSpc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at Florida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Turnpike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215 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Street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(Dade/Broward County</a:t>
            </a:r>
            <a:r>
              <a:rPr sz="18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Line)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1854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San Simeon</a:t>
            </a:r>
            <a:r>
              <a:rPr sz="1800" spc="-30">
                <a:solidFill>
                  <a:srgbClr val="FFFFFF"/>
                </a:solidFill>
                <a:latin typeface="Arial"/>
                <a:cs typeface="Arial"/>
              </a:rPr>
              <a:t> Way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15"/>
              </a:spcBef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NE 6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r>
              <a:rPr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extended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15"/>
              </a:spcBef>
              <a:buChar char="•"/>
              <a:tabLst>
                <a:tab pos="1854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Ives Dairy</a:t>
            </a:r>
            <a:r>
              <a:rPr sz="18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1854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Carmel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Lake</a:t>
            </a:r>
            <a:r>
              <a:rPr sz="18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20"/>
              </a:spcBef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Along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Carmel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Lake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Rd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NE 6</a:t>
            </a:r>
            <a:r>
              <a:rPr sz="18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Court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19"/>
              </a:spcBef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195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sz="1800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(lake)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1854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Ives Dairy</a:t>
            </a:r>
            <a:r>
              <a:rPr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15"/>
              </a:spcBef>
              <a:buChar char="•"/>
              <a:tabLst>
                <a:tab pos="185420" algn="l"/>
              </a:tabLst>
            </a:pP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Snake Creek</a:t>
            </a:r>
            <a:r>
              <a:rPr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15"/>
              </a:spcBef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Northwest along canal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2</a:t>
            </a:r>
            <a:r>
              <a:rPr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05"/>
              </a:spcBef>
              <a:buChar char="•"/>
              <a:tabLst>
                <a:tab pos="1854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FEC</a:t>
            </a:r>
            <a:r>
              <a:rPr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8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020"/>
              </a:spcBef>
              <a:buChar char="•"/>
              <a:tabLst>
                <a:tab pos="185420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Southwest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Florida</a:t>
            </a:r>
            <a:r>
              <a:rPr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63491" y="1236408"/>
            <a:ext cx="3214370" cy="5027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840" indent="-231140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Northwest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191</a:t>
            </a:r>
            <a:r>
              <a:rPr sz="18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0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12</a:t>
            </a:r>
            <a:r>
              <a:rPr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1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195</a:t>
            </a:r>
            <a:r>
              <a:rPr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1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75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18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0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196</a:t>
            </a:r>
            <a:r>
              <a:rPr sz="18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19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9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20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199</a:t>
            </a:r>
            <a:r>
              <a:rPr sz="18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0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7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1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Snake Creek</a:t>
            </a:r>
            <a:r>
              <a:rPr sz="18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800">
              <a:latin typeface="Arial"/>
              <a:cs typeface="Arial"/>
            </a:endParaRPr>
          </a:p>
          <a:p>
            <a:pPr marL="243840" indent="-231140">
              <a:lnSpc>
                <a:spcPct val="100000"/>
              </a:lnSpc>
              <a:spcBef>
                <a:spcPts val="101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Florida</a:t>
            </a:r>
            <a:r>
              <a:rPr sz="18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800">
              <a:latin typeface="Arial"/>
              <a:cs typeface="Arial"/>
            </a:endParaRPr>
          </a:p>
          <a:p>
            <a:pPr marL="243840" marR="5080" indent="-231140">
              <a:lnSpc>
                <a:spcPct val="110000"/>
              </a:lnSpc>
              <a:spcBef>
                <a:spcPts val="785"/>
              </a:spcBef>
              <a:buChar char="•"/>
              <a:tabLst>
                <a:tab pos="243840" algn="l"/>
                <a:tab pos="244475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215 Street  (Dade/Broward County</a:t>
            </a:r>
            <a:r>
              <a:rPr sz="1800" spc="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Line),</a:t>
            </a:r>
            <a:endParaRPr sz="1800">
              <a:latin typeface="Arial"/>
              <a:cs typeface="Arial"/>
            </a:endParaRPr>
          </a:p>
          <a:p>
            <a:pPr marL="411480">
              <a:lnSpc>
                <a:spcPct val="100000"/>
              </a:lnSpc>
              <a:spcBef>
                <a:spcPts val="1015"/>
              </a:spcBef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06815" y="6499431"/>
            <a:ext cx="110553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0102" y="693703"/>
            <a:ext cx="622236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Proposed boundary for Norland Elementary</a:t>
            </a:r>
            <a:r>
              <a:rPr sz="2000" b="1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9065" y="482577"/>
            <a:ext cx="726376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4" name="object 4"/>
          <p:cNvSpPr/>
          <p:nvPr/>
        </p:nvSpPr>
        <p:spPr>
          <a:xfrm>
            <a:off x="489343" y="1563776"/>
            <a:ext cx="8238221" cy="49864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93911" y="6467284"/>
            <a:ext cx="217804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101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0887" y="159019"/>
            <a:ext cx="617410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0"/>
              <a:t>Recommended</a:t>
            </a:r>
            <a:r>
              <a:rPr sz="4000" spc="10"/>
              <a:t> </a:t>
            </a:r>
            <a:r>
              <a:rPr sz="4000" spc="-10"/>
              <a:t>Boundary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8693911" y="6467284"/>
            <a:ext cx="217804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102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759" y="841273"/>
            <a:ext cx="4430395" cy="5619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r>
              <a:rPr sz="1700" spc="-3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Begin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177</a:t>
            </a:r>
            <a:r>
              <a:rPr sz="17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r>
              <a:rPr sz="1700" spc="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120 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SW 157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  <a:tab pos="2334895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</a:t>
            </a:r>
            <a:r>
              <a:rPr sz="1700" spc="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SW</a:t>
            </a:r>
            <a:r>
              <a:rPr sz="1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152	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4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CSX</a:t>
            </a:r>
            <a:r>
              <a:rPr sz="17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700">
              <a:latin typeface="Arial"/>
              <a:cs typeface="Arial"/>
            </a:endParaRPr>
          </a:p>
          <a:p>
            <a:pPr marL="490855" marR="5080" indent="-284480">
              <a:lnSpc>
                <a:spcPts val="1839"/>
              </a:lnSpc>
              <a:spcBef>
                <a:spcPts val="42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Northeast along CSX railroad to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Florida's  Turnpike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6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160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SW 99</a:t>
            </a:r>
            <a:r>
              <a:rPr sz="17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164</a:t>
            </a:r>
            <a:r>
              <a:rPr sz="17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>
                <a:solidFill>
                  <a:srgbClr val="FFFFFF"/>
                </a:solidFill>
                <a:latin typeface="Arial"/>
                <a:cs typeface="Arial"/>
              </a:rPr>
              <a:t>Terrace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101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163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85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102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85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164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104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164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9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West to SW 107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to SW 186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85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7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185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North to SW 184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490855" indent="-284480">
              <a:lnSpc>
                <a:spcPct val="100000"/>
              </a:lnSpc>
              <a:spcBef>
                <a:spcPts val="200"/>
              </a:spcBef>
              <a:buChar char="•"/>
              <a:tabLst>
                <a:tab pos="490855" algn="l"/>
                <a:tab pos="49149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to Biscayne</a:t>
            </a:r>
            <a:r>
              <a:rPr sz="17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7013" indent="-214313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South to SW 232</a:t>
            </a:r>
            <a:r>
              <a:rPr spc="-40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West to SW 134</a:t>
            </a:r>
            <a:r>
              <a:rPr spc="-155" dirty="0"/>
              <a:t> </a:t>
            </a:r>
            <a:r>
              <a:rPr dirty="0"/>
              <a:t>Avenue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SW 208</a:t>
            </a:r>
            <a:r>
              <a:rPr spc="-50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East to SW 127</a:t>
            </a:r>
            <a:r>
              <a:rPr spc="-155" dirty="0"/>
              <a:t> </a:t>
            </a:r>
            <a:r>
              <a:rPr dirty="0"/>
              <a:t>Avenue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SW 200</a:t>
            </a:r>
            <a:r>
              <a:rPr spc="-50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West to SW 132</a:t>
            </a:r>
            <a:r>
              <a:rPr spc="-155" dirty="0"/>
              <a:t> </a:t>
            </a:r>
            <a:r>
              <a:rPr dirty="0"/>
              <a:t>Avenue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Black Creek</a:t>
            </a:r>
            <a:r>
              <a:rPr spc="-75" dirty="0"/>
              <a:t> </a:t>
            </a:r>
            <a:r>
              <a:rPr dirty="0"/>
              <a:t>Canal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Northwest to approx. SW 195</a:t>
            </a:r>
            <a:r>
              <a:rPr spc="-5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West to SW 137</a:t>
            </a:r>
            <a:r>
              <a:rPr spc="-155" dirty="0"/>
              <a:t> </a:t>
            </a:r>
            <a:r>
              <a:rPr dirty="0"/>
              <a:t>Avenue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SW 168</a:t>
            </a:r>
            <a:r>
              <a:rPr spc="-50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West to the Florida</a:t>
            </a:r>
            <a:r>
              <a:rPr spc="-55" dirty="0"/>
              <a:t> </a:t>
            </a:r>
            <a:r>
              <a:rPr dirty="0"/>
              <a:t>Everglades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approximately SW 136</a:t>
            </a:r>
            <a:r>
              <a:rPr spc="-25" dirty="0"/>
              <a:t> </a:t>
            </a:r>
            <a:r>
              <a:rPr dirty="0"/>
              <a:t>Street</a:t>
            </a:r>
          </a:p>
          <a:p>
            <a:pPr marL="227329" indent="-214629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East to SW 177</a:t>
            </a:r>
            <a:r>
              <a:rPr spc="-155" dirty="0"/>
              <a:t> </a:t>
            </a:r>
            <a:r>
              <a:rPr dirty="0"/>
              <a:t>Avenue</a:t>
            </a:r>
          </a:p>
          <a:p>
            <a:pPr marL="227013" marR="1352550" indent="-214313">
              <a:lnSpc>
                <a:spcPct val="100000"/>
              </a:lnSpc>
              <a:buChar char="•"/>
              <a:tabLst>
                <a:tab pos="227329" algn="l"/>
                <a:tab pos="227965" algn="l"/>
              </a:tabLst>
            </a:pPr>
            <a:r>
              <a:rPr dirty="0"/>
              <a:t>North to SW 120</a:t>
            </a:r>
            <a:r>
              <a:rPr spc="-50" dirty="0"/>
              <a:t> </a:t>
            </a:r>
            <a:r>
              <a:rPr dirty="0"/>
              <a:t>Street,  </a:t>
            </a:r>
            <a:r>
              <a:rPr lang="en-US" dirty="0"/>
              <a:t>   </a:t>
            </a:r>
          </a:p>
          <a:p>
            <a:pPr marL="460375" marR="1352550" indent="-447675">
              <a:lnSpc>
                <a:spcPct val="100000"/>
              </a:lnSpc>
              <a:tabLst>
                <a:tab pos="227329" algn="l"/>
                <a:tab pos="227965" algn="l"/>
              </a:tabLst>
            </a:pPr>
            <a:r>
              <a:rPr lang="en-US" dirty="0"/>
              <a:t>    </a:t>
            </a:r>
            <a:r>
              <a:rPr dirty="0"/>
              <a:t>point of</a:t>
            </a:r>
            <a:r>
              <a:rPr spc="-60" dirty="0"/>
              <a:t> </a:t>
            </a:r>
            <a:r>
              <a:rPr dirty="0"/>
              <a:t>beginning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2807" y="490054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4" name="object 4"/>
          <p:cNvSpPr txBox="1"/>
          <p:nvPr/>
        </p:nvSpPr>
        <p:spPr>
          <a:xfrm>
            <a:off x="557099" y="1526350"/>
            <a:ext cx="7880984" cy="1379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Beginning with the 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2026-2027 School</a:t>
            </a:r>
            <a:r>
              <a:rPr sz="2800" spc="-1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800" spc="-50">
                <a:solidFill>
                  <a:srgbClr val="F2F2F2"/>
                </a:solidFill>
                <a:latin typeface="Arial"/>
                <a:cs typeface="Arial"/>
              </a:rPr>
              <a:t>Year:</a:t>
            </a:r>
            <a:endParaRPr sz="2800">
              <a:latin typeface="Arial"/>
              <a:cs typeface="Arial"/>
            </a:endParaRPr>
          </a:p>
          <a:p>
            <a:pPr marL="184785" marR="5080" indent="-172085">
              <a:lnSpc>
                <a:spcPts val="3020"/>
              </a:lnSpc>
              <a:spcBef>
                <a:spcPts val="1450"/>
              </a:spcBef>
              <a:buChar char="•"/>
              <a:tabLst>
                <a:tab pos="185420" algn="l"/>
              </a:tabLst>
            </a:pP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Decrease overcrowding occurring at </a:t>
            </a:r>
            <a:r>
              <a:rPr sz="2800" spc="-5">
                <a:solidFill>
                  <a:srgbClr val="F2F2F2"/>
                </a:solidFill>
                <a:latin typeface="Arial"/>
                <a:cs typeface="Arial"/>
              </a:rPr>
              <a:t>South Dade  Senior High</a:t>
            </a:r>
            <a:r>
              <a:rPr sz="2800" spc="-4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2F2F2"/>
                </a:solidFill>
                <a:latin typeface="Arial"/>
                <a:cs typeface="Arial"/>
              </a:rPr>
              <a:t>School.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17661" y="6467284"/>
            <a:ext cx="217804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103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3F27B-3AD1-F2A9-3ABA-15A6B4AF6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DEE1F1E-2FF1-E622-6246-7C93AE4FE1EE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395280-BD13-F2F7-6727-BA1C3C290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9825" y="45574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E0E076E-EE3B-F04F-4D4C-74CAA2DB73F7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87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7A680A9-233D-BA49-011D-B81B9F001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605575"/>
              </p:ext>
            </p:extLst>
          </p:nvPr>
        </p:nvGraphicFramePr>
        <p:xfrm>
          <a:off x="942974" y="1283843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1665210154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66074366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81420005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266949182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South Dade SHS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36881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51855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75261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3,482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3,642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3,720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60635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24567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105.45%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42641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3,302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03411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105.45%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989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104300"/>
      </p:ext>
    </p:extLst>
  </p:cSld>
  <p:clrMapOvr>
    <a:masterClrMapping/>
  </p:clrMapOvr>
  <p:transition spd="slow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4A233-5231-A24F-4DE9-9492BF0A4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683516F-EE76-F03A-8234-5B06F7E2A113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2C5382D-D446-7BB0-4BC8-68CEC392E1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9825" y="45574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B313B81-2985-7FF6-F762-BE93FBF34D8E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87</a:t>
            </a:r>
            <a:endParaRPr sz="900">
              <a:latin typeface="Century Gothic"/>
              <a:cs typeface="Century Gothi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7FF2ABA-7180-39E1-7D93-178B4464F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66782"/>
              </p:ext>
            </p:extLst>
          </p:nvPr>
        </p:nvGraphicFramePr>
        <p:xfrm>
          <a:off x="942974" y="1366139"/>
          <a:ext cx="7258050" cy="3907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181612479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9088981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117200637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607523051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45720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Southridge SHS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2422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82924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9-12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4463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2101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2066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2075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93241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28522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85.68%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84.62%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374828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2452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19692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85.68%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84.62%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9775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315002"/>
      </p:ext>
    </p:extLst>
  </p:cSld>
  <p:clrMapOvr>
    <a:masterClrMapping/>
  </p:clrMapOvr>
  <p:transition spd="slow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184133" y="6438328"/>
            <a:ext cx="25019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>
                <a:solidFill>
                  <a:srgbClr val="FFFFFF"/>
                </a:solidFill>
                <a:latin typeface="Corbel"/>
                <a:cs typeface="Corbel"/>
              </a:rPr>
              <a:t>1</a:t>
            </a:r>
            <a:r>
              <a:rPr sz="1200" spc="-5">
                <a:solidFill>
                  <a:srgbClr val="FFFFFF"/>
                </a:solidFill>
                <a:latin typeface="Corbel"/>
                <a:cs typeface="Corbel"/>
              </a:rPr>
              <a:t>04</a:t>
            </a:r>
            <a:endParaRPr sz="1200">
              <a:latin typeface="Corbel"/>
              <a:cs typeface="Corbel"/>
            </a:endParaRPr>
          </a:p>
        </p:txBody>
      </p:sp>
    </p:spTree>
  </p:cSld>
  <p:clrMapOvr>
    <a:masterClrMapping/>
  </p:clrMapOvr>
  <p:transition spd="slow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4529" y="2519146"/>
            <a:ext cx="4884559" cy="7618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9765" y="3547846"/>
            <a:ext cx="4832269" cy="7050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199373" y="6460680"/>
            <a:ext cx="23622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105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3100" y="1295400"/>
            <a:ext cx="3276600" cy="4267200"/>
          </a:xfrm>
          <a:custGeom>
            <a:avLst/>
            <a:gdLst/>
            <a:ahLst/>
            <a:cxnLst/>
            <a:rect l="l" t="t" r="r" b="b"/>
            <a:pathLst>
              <a:path w="3276600" h="4267200">
                <a:moveTo>
                  <a:pt x="2152764" y="3239757"/>
                </a:moveTo>
                <a:lnTo>
                  <a:pt x="945908" y="3239757"/>
                </a:lnTo>
                <a:lnTo>
                  <a:pt x="945908" y="4267200"/>
                </a:lnTo>
                <a:lnTo>
                  <a:pt x="2152764" y="4267200"/>
                </a:lnTo>
                <a:lnTo>
                  <a:pt x="2152764" y="3239757"/>
                </a:lnTo>
                <a:close/>
              </a:path>
              <a:path w="3276600" h="4267200">
                <a:moveTo>
                  <a:pt x="3235156" y="892937"/>
                </a:moveTo>
                <a:lnTo>
                  <a:pt x="1675358" y="892937"/>
                </a:lnTo>
                <a:lnTo>
                  <a:pt x="1737838" y="895361"/>
                </a:lnTo>
                <a:lnTo>
                  <a:pt x="1794798" y="902635"/>
                </a:lnTo>
                <a:lnTo>
                  <a:pt x="1846238" y="914758"/>
                </a:lnTo>
                <a:lnTo>
                  <a:pt x="1892159" y="931731"/>
                </a:lnTo>
                <a:lnTo>
                  <a:pt x="1932562" y="953553"/>
                </a:lnTo>
                <a:lnTo>
                  <a:pt x="1967445" y="980224"/>
                </a:lnTo>
                <a:lnTo>
                  <a:pt x="2002134" y="1017944"/>
                </a:lnTo>
                <a:lnTo>
                  <a:pt x="2029117" y="1061275"/>
                </a:lnTo>
                <a:lnTo>
                  <a:pt x="2048392" y="1110217"/>
                </a:lnTo>
                <a:lnTo>
                  <a:pt x="2059957" y="1164767"/>
                </a:lnTo>
                <a:lnTo>
                  <a:pt x="2063813" y="1224927"/>
                </a:lnTo>
                <a:lnTo>
                  <a:pt x="2060848" y="1260296"/>
                </a:lnTo>
                <a:lnTo>
                  <a:pt x="2037126" y="1333364"/>
                </a:lnTo>
                <a:lnTo>
                  <a:pt x="2016370" y="1371064"/>
                </a:lnTo>
                <a:lnTo>
                  <a:pt x="1989683" y="1409541"/>
                </a:lnTo>
                <a:lnTo>
                  <a:pt x="1957065" y="1448794"/>
                </a:lnTo>
                <a:lnTo>
                  <a:pt x="1918517" y="1488825"/>
                </a:lnTo>
                <a:lnTo>
                  <a:pt x="1874039" y="1529633"/>
                </a:lnTo>
                <a:lnTo>
                  <a:pt x="1823631" y="1571218"/>
                </a:lnTo>
                <a:lnTo>
                  <a:pt x="1764964" y="1618334"/>
                </a:lnTo>
                <a:lnTo>
                  <a:pt x="1656211" y="1706764"/>
                </a:lnTo>
                <a:lnTo>
                  <a:pt x="1558899" y="1787461"/>
                </a:lnTo>
                <a:lnTo>
                  <a:pt x="1514532" y="1824908"/>
                </a:lnTo>
                <a:lnTo>
                  <a:pt x="1473025" y="1860423"/>
                </a:lnTo>
                <a:lnTo>
                  <a:pt x="1434379" y="1894003"/>
                </a:lnTo>
                <a:lnTo>
                  <a:pt x="1398592" y="1925651"/>
                </a:lnTo>
                <a:lnTo>
                  <a:pt x="1365665" y="1955364"/>
                </a:lnTo>
                <a:lnTo>
                  <a:pt x="1335598" y="1983144"/>
                </a:lnTo>
                <a:lnTo>
                  <a:pt x="1284043" y="2032902"/>
                </a:lnTo>
                <a:lnTo>
                  <a:pt x="1243926" y="2074926"/>
                </a:lnTo>
                <a:lnTo>
                  <a:pt x="1208370" y="2116425"/>
                </a:lnTo>
                <a:lnTo>
                  <a:pt x="1175417" y="2159150"/>
                </a:lnTo>
                <a:lnTo>
                  <a:pt x="1145068" y="2203102"/>
                </a:lnTo>
                <a:lnTo>
                  <a:pt x="1117322" y="2248281"/>
                </a:lnTo>
                <a:lnTo>
                  <a:pt x="1092177" y="2294686"/>
                </a:lnTo>
                <a:lnTo>
                  <a:pt x="1069635" y="2342320"/>
                </a:lnTo>
                <a:lnTo>
                  <a:pt x="1049693" y="2391181"/>
                </a:lnTo>
                <a:lnTo>
                  <a:pt x="1036003" y="2430947"/>
                </a:lnTo>
                <a:lnTo>
                  <a:pt x="1023924" y="2473293"/>
                </a:lnTo>
                <a:lnTo>
                  <a:pt x="1013455" y="2518219"/>
                </a:lnTo>
                <a:lnTo>
                  <a:pt x="1004597" y="2565724"/>
                </a:lnTo>
                <a:lnTo>
                  <a:pt x="997350" y="2615809"/>
                </a:lnTo>
                <a:lnTo>
                  <a:pt x="991713" y="2668473"/>
                </a:lnTo>
                <a:lnTo>
                  <a:pt x="987686" y="2723716"/>
                </a:lnTo>
                <a:lnTo>
                  <a:pt x="985271" y="2781539"/>
                </a:lnTo>
                <a:lnTo>
                  <a:pt x="984465" y="2841942"/>
                </a:lnTo>
                <a:lnTo>
                  <a:pt x="984465" y="2950692"/>
                </a:lnTo>
                <a:lnTo>
                  <a:pt x="2111260" y="2950692"/>
                </a:lnTo>
                <a:lnTo>
                  <a:pt x="2112864" y="2888635"/>
                </a:lnTo>
                <a:lnTo>
                  <a:pt x="2117674" y="2830023"/>
                </a:lnTo>
                <a:lnTo>
                  <a:pt x="2125691" y="2774856"/>
                </a:lnTo>
                <a:lnTo>
                  <a:pt x="2136916" y="2723136"/>
                </a:lnTo>
                <a:lnTo>
                  <a:pt x="2151348" y="2674861"/>
                </a:lnTo>
                <a:lnTo>
                  <a:pt x="2168987" y="2630034"/>
                </a:lnTo>
                <a:lnTo>
                  <a:pt x="2189835" y="2588653"/>
                </a:lnTo>
                <a:lnTo>
                  <a:pt x="2225713" y="2535200"/>
                </a:lnTo>
                <a:lnTo>
                  <a:pt x="2276196" y="2475785"/>
                </a:lnTo>
                <a:lnTo>
                  <a:pt x="2306914" y="2443841"/>
                </a:lnTo>
                <a:lnTo>
                  <a:pt x="2341284" y="2410408"/>
                </a:lnTo>
                <a:lnTo>
                  <a:pt x="2379305" y="2375484"/>
                </a:lnTo>
                <a:lnTo>
                  <a:pt x="2420977" y="2339070"/>
                </a:lnTo>
                <a:lnTo>
                  <a:pt x="2466300" y="2301165"/>
                </a:lnTo>
                <a:lnTo>
                  <a:pt x="2515275" y="2261771"/>
                </a:lnTo>
                <a:lnTo>
                  <a:pt x="2620511" y="2180494"/>
                </a:lnTo>
                <a:lnTo>
                  <a:pt x="2670851" y="2140885"/>
                </a:lnTo>
                <a:lnTo>
                  <a:pt x="2718920" y="2102058"/>
                </a:lnTo>
                <a:lnTo>
                  <a:pt x="2764719" y="2064014"/>
                </a:lnTo>
                <a:lnTo>
                  <a:pt x="2808248" y="2026753"/>
                </a:lnTo>
                <a:lnTo>
                  <a:pt x="2849506" y="1990274"/>
                </a:lnTo>
                <a:lnTo>
                  <a:pt x="2888495" y="1954578"/>
                </a:lnTo>
                <a:lnTo>
                  <a:pt x="2925213" y="1919665"/>
                </a:lnTo>
                <a:lnTo>
                  <a:pt x="2959661" y="1885534"/>
                </a:lnTo>
                <a:lnTo>
                  <a:pt x="2991838" y="1852186"/>
                </a:lnTo>
                <a:lnTo>
                  <a:pt x="3021746" y="1819620"/>
                </a:lnTo>
                <a:lnTo>
                  <a:pt x="3049383" y="1787836"/>
                </a:lnTo>
                <a:lnTo>
                  <a:pt x="3074750" y="1756835"/>
                </a:lnTo>
                <a:lnTo>
                  <a:pt x="3118673" y="1697180"/>
                </a:lnTo>
                <a:lnTo>
                  <a:pt x="3163710" y="1623136"/>
                </a:lnTo>
                <a:lnTo>
                  <a:pt x="3187403" y="1577403"/>
                </a:lnTo>
                <a:lnTo>
                  <a:pt x="3208308" y="1531325"/>
                </a:lnTo>
                <a:lnTo>
                  <a:pt x="3226426" y="1484904"/>
                </a:lnTo>
                <a:lnTo>
                  <a:pt x="3241757" y="1438140"/>
                </a:lnTo>
                <a:lnTo>
                  <a:pt x="3254300" y="1391032"/>
                </a:lnTo>
                <a:lnTo>
                  <a:pt x="3264056" y="1343581"/>
                </a:lnTo>
                <a:lnTo>
                  <a:pt x="3271025" y="1295787"/>
                </a:lnTo>
                <a:lnTo>
                  <a:pt x="3275206" y="1247650"/>
                </a:lnTo>
                <a:lnTo>
                  <a:pt x="3276600" y="1199172"/>
                </a:lnTo>
                <a:lnTo>
                  <a:pt x="3275579" y="1148596"/>
                </a:lnTo>
                <a:lnTo>
                  <a:pt x="3272519" y="1098908"/>
                </a:lnTo>
                <a:lnTo>
                  <a:pt x="3267418" y="1050107"/>
                </a:lnTo>
                <a:lnTo>
                  <a:pt x="3260276" y="1002194"/>
                </a:lnTo>
                <a:lnTo>
                  <a:pt x="3251095" y="955169"/>
                </a:lnTo>
                <a:lnTo>
                  <a:pt x="3239872" y="909030"/>
                </a:lnTo>
                <a:lnTo>
                  <a:pt x="3235156" y="892937"/>
                </a:lnTo>
                <a:close/>
              </a:path>
              <a:path w="3276600" h="4267200">
                <a:moveTo>
                  <a:pt x="1693151" y="0"/>
                </a:moveTo>
                <a:lnTo>
                  <a:pt x="1632238" y="512"/>
                </a:lnTo>
                <a:lnTo>
                  <a:pt x="1572501" y="2049"/>
                </a:lnTo>
                <a:lnTo>
                  <a:pt x="1513939" y="4611"/>
                </a:lnTo>
                <a:lnTo>
                  <a:pt x="1456552" y="8197"/>
                </a:lnTo>
                <a:lnTo>
                  <a:pt x="1400341" y="12808"/>
                </a:lnTo>
                <a:lnTo>
                  <a:pt x="1345306" y="18444"/>
                </a:lnTo>
                <a:lnTo>
                  <a:pt x="1291445" y="25104"/>
                </a:lnTo>
                <a:lnTo>
                  <a:pt x="1238761" y="32789"/>
                </a:lnTo>
                <a:lnTo>
                  <a:pt x="1187251" y="41498"/>
                </a:lnTo>
                <a:lnTo>
                  <a:pt x="1136918" y="51233"/>
                </a:lnTo>
                <a:lnTo>
                  <a:pt x="1087759" y="61992"/>
                </a:lnTo>
                <a:lnTo>
                  <a:pt x="1039777" y="73775"/>
                </a:lnTo>
                <a:lnTo>
                  <a:pt x="992969" y="86583"/>
                </a:lnTo>
                <a:lnTo>
                  <a:pt x="947337" y="100416"/>
                </a:lnTo>
                <a:lnTo>
                  <a:pt x="902881" y="115273"/>
                </a:lnTo>
                <a:lnTo>
                  <a:pt x="859600" y="131155"/>
                </a:lnTo>
                <a:lnTo>
                  <a:pt x="817495" y="148062"/>
                </a:lnTo>
                <a:lnTo>
                  <a:pt x="776565" y="165993"/>
                </a:lnTo>
                <a:lnTo>
                  <a:pt x="736811" y="184949"/>
                </a:lnTo>
                <a:lnTo>
                  <a:pt x="698233" y="204929"/>
                </a:lnTo>
                <a:lnTo>
                  <a:pt x="660830" y="225935"/>
                </a:lnTo>
                <a:lnTo>
                  <a:pt x="624602" y="247964"/>
                </a:lnTo>
                <a:lnTo>
                  <a:pt x="589550" y="271018"/>
                </a:lnTo>
                <a:lnTo>
                  <a:pt x="555674" y="295097"/>
                </a:lnTo>
                <a:lnTo>
                  <a:pt x="522973" y="320201"/>
                </a:lnTo>
                <a:lnTo>
                  <a:pt x="491448" y="346329"/>
                </a:lnTo>
                <a:lnTo>
                  <a:pt x="461098" y="373481"/>
                </a:lnTo>
                <a:lnTo>
                  <a:pt x="425279" y="407929"/>
                </a:lnTo>
                <a:lnTo>
                  <a:pt x="390874" y="443364"/>
                </a:lnTo>
                <a:lnTo>
                  <a:pt x="357885" y="479787"/>
                </a:lnTo>
                <a:lnTo>
                  <a:pt x="326311" y="517197"/>
                </a:lnTo>
                <a:lnTo>
                  <a:pt x="296153" y="555594"/>
                </a:lnTo>
                <a:lnTo>
                  <a:pt x="267410" y="594979"/>
                </a:lnTo>
                <a:lnTo>
                  <a:pt x="240082" y="635352"/>
                </a:lnTo>
                <a:lnTo>
                  <a:pt x="214169" y="676712"/>
                </a:lnTo>
                <a:lnTo>
                  <a:pt x="189672" y="719059"/>
                </a:lnTo>
                <a:lnTo>
                  <a:pt x="166591" y="762394"/>
                </a:lnTo>
                <a:lnTo>
                  <a:pt x="144924" y="806716"/>
                </a:lnTo>
                <a:lnTo>
                  <a:pt x="124673" y="852026"/>
                </a:lnTo>
                <a:lnTo>
                  <a:pt x="105837" y="898323"/>
                </a:lnTo>
                <a:lnTo>
                  <a:pt x="88416" y="945608"/>
                </a:lnTo>
                <a:lnTo>
                  <a:pt x="72411" y="993880"/>
                </a:lnTo>
                <a:lnTo>
                  <a:pt x="57820" y="1043139"/>
                </a:lnTo>
                <a:lnTo>
                  <a:pt x="44646" y="1093386"/>
                </a:lnTo>
                <a:lnTo>
                  <a:pt x="32886" y="1144621"/>
                </a:lnTo>
                <a:lnTo>
                  <a:pt x="22541" y="1196843"/>
                </a:lnTo>
                <a:lnTo>
                  <a:pt x="13612" y="1250052"/>
                </a:lnTo>
                <a:lnTo>
                  <a:pt x="6098" y="1304249"/>
                </a:lnTo>
                <a:lnTo>
                  <a:pt x="0" y="1359433"/>
                </a:lnTo>
                <a:lnTo>
                  <a:pt x="1150518" y="1496809"/>
                </a:lnTo>
                <a:lnTo>
                  <a:pt x="1159219" y="1431843"/>
                </a:lnTo>
                <a:lnTo>
                  <a:pt x="1169908" y="1370884"/>
                </a:lnTo>
                <a:lnTo>
                  <a:pt x="1182583" y="1313931"/>
                </a:lnTo>
                <a:lnTo>
                  <a:pt x="1197246" y="1260984"/>
                </a:lnTo>
                <a:lnTo>
                  <a:pt x="1213896" y="1212043"/>
                </a:lnTo>
                <a:lnTo>
                  <a:pt x="1232532" y="1167109"/>
                </a:lnTo>
                <a:lnTo>
                  <a:pt x="1253156" y="1126182"/>
                </a:lnTo>
                <a:lnTo>
                  <a:pt x="1275766" y="1089262"/>
                </a:lnTo>
                <a:lnTo>
                  <a:pt x="1300363" y="1056348"/>
                </a:lnTo>
                <a:lnTo>
                  <a:pt x="1326946" y="1027442"/>
                </a:lnTo>
                <a:lnTo>
                  <a:pt x="1362553" y="995916"/>
                </a:lnTo>
                <a:lnTo>
                  <a:pt x="1400429" y="968594"/>
                </a:lnTo>
                <a:lnTo>
                  <a:pt x="1440576" y="945476"/>
                </a:lnTo>
                <a:lnTo>
                  <a:pt x="1482993" y="926561"/>
                </a:lnTo>
                <a:lnTo>
                  <a:pt x="1527680" y="911850"/>
                </a:lnTo>
                <a:lnTo>
                  <a:pt x="1574636" y="901343"/>
                </a:lnTo>
                <a:lnTo>
                  <a:pt x="1623862" y="895038"/>
                </a:lnTo>
                <a:lnTo>
                  <a:pt x="1675358" y="892937"/>
                </a:lnTo>
                <a:lnTo>
                  <a:pt x="3235156" y="892937"/>
                </a:lnTo>
                <a:lnTo>
                  <a:pt x="3226610" y="863779"/>
                </a:lnTo>
                <a:lnTo>
                  <a:pt x="3211307" y="819416"/>
                </a:lnTo>
                <a:lnTo>
                  <a:pt x="3193964" y="775939"/>
                </a:lnTo>
                <a:lnTo>
                  <a:pt x="3174580" y="733351"/>
                </a:lnTo>
                <a:lnTo>
                  <a:pt x="3153157" y="691649"/>
                </a:lnTo>
                <a:lnTo>
                  <a:pt x="3129692" y="650835"/>
                </a:lnTo>
                <a:lnTo>
                  <a:pt x="3104188" y="610908"/>
                </a:lnTo>
                <a:lnTo>
                  <a:pt x="3076643" y="571868"/>
                </a:lnTo>
                <a:lnTo>
                  <a:pt x="3047058" y="533716"/>
                </a:lnTo>
                <a:lnTo>
                  <a:pt x="3015432" y="496451"/>
                </a:lnTo>
                <a:lnTo>
                  <a:pt x="2981766" y="460073"/>
                </a:lnTo>
                <a:lnTo>
                  <a:pt x="2946060" y="424583"/>
                </a:lnTo>
                <a:lnTo>
                  <a:pt x="2908314" y="389979"/>
                </a:lnTo>
                <a:lnTo>
                  <a:pt x="2868527" y="356263"/>
                </a:lnTo>
                <a:lnTo>
                  <a:pt x="2826700" y="323434"/>
                </a:lnTo>
                <a:lnTo>
                  <a:pt x="2782833" y="291493"/>
                </a:lnTo>
                <a:lnTo>
                  <a:pt x="2736926" y="260438"/>
                </a:lnTo>
                <a:lnTo>
                  <a:pt x="2700289" y="237301"/>
                </a:lnTo>
                <a:lnTo>
                  <a:pt x="2662623" y="215239"/>
                </a:lnTo>
                <a:lnTo>
                  <a:pt x="2623927" y="194254"/>
                </a:lnTo>
                <a:lnTo>
                  <a:pt x="2584202" y="174344"/>
                </a:lnTo>
                <a:lnTo>
                  <a:pt x="2543448" y="155511"/>
                </a:lnTo>
                <a:lnTo>
                  <a:pt x="2501664" y="137754"/>
                </a:lnTo>
                <a:lnTo>
                  <a:pt x="2458852" y="121073"/>
                </a:lnTo>
                <a:lnTo>
                  <a:pt x="2415010" y="105468"/>
                </a:lnTo>
                <a:lnTo>
                  <a:pt x="2370138" y="90940"/>
                </a:lnTo>
                <a:lnTo>
                  <a:pt x="2324238" y="77487"/>
                </a:lnTo>
                <a:lnTo>
                  <a:pt x="2277308" y="65111"/>
                </a:lnTo>
                <a:lnTo>
                  <a:pt x="2229349" y="53811"/>
                </a:lnTo>
                <a:lnTo>
                  <a:pt x="2180361" y="43587"/>
                </a:lnTo>
                <a:lnTo>
                  <a:pt x="2130343" y="34439"/>
                </a:lnTo>
                <a:lnTo>
                  <a:pt x="2079296" y="26367"/>
                </a:lnTo>
                <a:lnTo>
                  <a:pt x="2027220" y="19372"/>
                </a:lnTo>
                <a:lnTo>
                  <a:pt x="1974115" y="13452"/>
                </a:lnTo>
                <a:lnTo>
                  <a:pt x="1919980" y="8609"/>
                </a:lnTo>
                <a:lnTo>
                  <a:pt x="1864817" y="4843"/>
                </a:lnTo>
                <a:lnTo>
                  <a:pt x="1808624" y="2152"/>
                </a:lnTo>
                <a:lnTo>
                  <a:pt x="1751402" y="538"/>
                </a:lnTo>
                <a:lnTo>
                  <a:pt x="1693151" y="0"/>
                </a:lnTo>
                <a:close/>
              </a:path>
            </a:pathLst>
          </a:custGeom>
          <a:solidFill>
            <a:srgbClr val="6699FF">
              <a:alpha val="239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838" y="782256"/>
            <a:ext cx="5987554" cy="451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93366" y="1440624"/>
            <a:ext cx="4469510" cy="455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66010" y="2098992"/>
            <a:ext cx="4701197" cy="451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17346" y="5812337"/>
            <a:ext cx="6767791" cy="262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99373" y="6460680"/>
            <a:ext cx="23622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106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08362" y="2972593"/>
            <a:ext cx="2327274" cy="23272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37419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8877" y="161648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297974" y="801728"/>
            <a:ext cx="8325763" cy="5586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spc="-5">
                <a:solidFill>
                  <a:srgbClr val="F2F2F2"/>
                </a:solidFill>
                <a:latin typeface="Arial"/>
                <a:cs typeface="Arial"/>
              </a:rPr>
              <a:t>Beginning </a:t>
            </a:r>
            <a:r>
              <a:rPr sz="2000" b="1">
                <a:solidFill>
                  <a:srgbClr val="F2F2F2"/>
                </a:solidFill>
                <a:latin typeface="Arial"/>
                <a:cs typeface="Arial"/>
              </a:rPr>
              <a:t>with </a:t>
            </a:r>
            <a:r>
              <a:rPr sz="2000" b="1" spc="-5">
                <a:solidFill>
                  <a:srgbClr val="F2F2F2"/>
                </a:solidFill>
                <a:latin typeface="Arial"/>
                <a:cs typeface="Arial"/>
              </a:rPr>
              <a:t>the 2026-2027 School</a:t>
            </a:r>
            <a:r>
              <a:rPr sz="2000" b="1" spc="4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b="1" spc="-30">
                <a:solidFill>
                  <a:srgbClr val="F2F2F2"/>
                </a:solidFill>
                <a:latin typeface="Arial"/>
                <a:cs typeface="Arial"/>
              </a:rPr>
              <a:t>Year:</a:t>
            </a:r>
            <a:endParaRPr sz="2000">
              <a:latin typeface="Arial"/>
              <a:cs typeface="Arial"/>
            </a:endParaRPr>
          </a:p>
          <a:p>
            <a:pPr marL="184785" indent="-172085"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New boundaries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will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be established</a:t>
            </a:r>
            <a:r>
              <a:rPr sz="2000" spc="14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for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Norland Elementary School to include the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Parkway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Elementary School  boundary (Area</a:t>
            </a:r>
            <a:r>
              <a:rPr sz="2000" spc="-11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A).</a:t>
            </a:r>
            <a:endParaRPr lang="en-US" sz="2000" spc="-5">
              <a:solidFill>
                <a:srgbClr val="F2F2F2"/>
              </a:solidFill>
              <a:latin typeface="Arial"/>
              <a:cs typeface="Arial"/>
            </a:endParaRPr>
          </a:p>
          <a:p>
            <a:pPr marL="184785" marR="318770"/>
            <a:endParaRPr sz="1200">
              <a:latin typeface="Arial"/>
              <a:cs typeface="Arial"/>
            </a:endParaRPr>
          </a:p>
          <a:p>
            <a:pPr marL="184785" marR="198755" indent="-172085">
              <a:buChar char="•"/>
              <a:tabLst>
                <a:tab pos="185420" algn="l"/>
              </a:tabLst>
            </a:pPr>
            <a:r>
              <a:rPr lang="en-US" sz="2000" spc="-5">
                <a:solidFill>
                  <a:srgbClr val="F2F2F2"/>
                </a:solidFill>
                <a:latin typeface="Arial"/>
                <a:cs typeface="Arial"/>
              </a:rPr>
              <a:t>Norland Elementary will be the new boundary elementary school for students in K-5 residing in area A.</a:t>
            </a:r>
          </a:p>
          <a:p>
            <a:pPr marL="184785" marR="198755" indent="-172085">
              <a:buChar char="•"/>
              <a:tabLst>
                <a:tab pos="185420" algn="l"/>
              </a:tabLst>
            </a:pPr>
            <a:endParaRPr sz="1200">
              <a:latin typeface="Arial"/>
              <a:cs typeface="Arial"/>
            </a:endParaRPr>
          </a:p>
          <a:p>
            <a:pPr marL="184785" marR="46355" indent="-172085"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Approximately 106 rising 1st through 5th grade students, currently  attending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Parkway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Elementary and residing in Area A, </a:t>
            </a:r>
            <a:r>
              <a:rPr lang="en-US" sz="2000" spc="-10">
                <a:solidFill>
                  <a:srgbClr val="F2F2F2"/>
                </a:solidFill>
                <a:latin typeface="Arial"/>
                <a:cs typeface="Arial"/>
              </a:rPr>
              <a:t>may attend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Norland Elementary</a:t>
            </a:r>
            <a:r>
              <a:rPr sz="2000" spc="1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School.</a:t>
            </a:r>
            <a:endParaRPr lang="en-US" sz="2000" spc="-5">
              <a:solidFill>
                <a:srgbClr val="F2F2F2"/>
              </a:solidFill>
              <a:latin typeface="Arial"/>
              <a:cs typeface="Arial"/>
            </a:endParaRPr>
          </a:p>
          <a:p>
            <a:pPr marL="184785" marR="46355" indent="-172085">
              <a:buChar char="•"/>
              <a:tabLst>
                <a:tab pos="185420" algn="l"/>
              </a:tabLst>
            </a:pPr>
            <a:endParaRPr lang="en-US" sz="1200">
              <a:latin typeface="Arial"/>
              <a:cs typeface="Arial"/>
            </a:endParaRPr>
          </a:p>
          <a:p>
            <a:pPr marL="184785" marR="5080" indent="-172085"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Nine rising 1st through 5th grade students attending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Parkway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Elementary residing outside of the school boundary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will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have the option to attend  Norland Elementary School.</a:t>
            </a:r>
            <a:endParaRPr lang="en-US" sz="2000" spc="-5">
              <a:solidFill>
                <a:srgbClr val="F2F2F2"/>
              </a:solidFill>
              <a:latin typeface="Arial"/>
              <a:cs typeface="Arial"/>
            </a:endParaRPr>
          </a:p>
          <a:p>
            <a:pPr marL="184785" marR="5080" indent="-172085">
              <a:buChar char="•"/>
              <a:tabLst>
                <a:tab pos="185420" algn="l"/>
              </a:tabLst>
            </a:pPr>
            <a:endParaRPr sz="1200">
              <a:latin typeface="Arial"/>
              <a:cs typeface="Arial"/>
            </a:endParaRPr>
          </a:p>
          <a:p>
            <a:pPr marL="184785" indent="-172085">
              <a:spcAft>
                <a:spcPts val="600"/>
              </a:spcAft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Norland Elementary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will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have new</a:t>
            </a:r>
            <a:r>
              <a:rPr sz="2000" spc="13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boundaries.</a:t>
            </a:r>
            <a:endParaRPr sz="2000">
              <a:latin typeface="Arial"/>
              <a:cs typeface="Arial"/>
            </a:endParaRPr>
          </a:p>
          <a:p>
            <a:pPr marL="184785" indent="-172085">
              <a:spcAft>
                <a:spcPts val="600"/>
              </a:spcAft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Middle School boundaries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will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remain the</a:t>
            </a:r>
            <a:r>
              <a:rPr sz="2000" spc="17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same.</a:t>
            </a:r>
            <a:endParaRPr sz="2000">
              <a:latin typeface="Arial"/>
              <a:cs typeface="Arial"/>
            </a:endParaRPr>
          </a:p>
          <a:p>
            <a:pPr marL="184785" indent="-172085">
              <a:spcAft>
                <a:spcPts val="600"/>
              </a:spcAft>
              <a:buChar char="•"/>
              <a:tabLst>
                <a:tab pos="185420" algn="l"/>
              </a:tabLst>
            </a:pP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High School boundaries </a:t>
            </a:r>
            <a:r>
              <a:rPr sz="2000" spc="-10">
                <a:solidFill>
                  <a:srgbClr val="F2F2F2"/>
                </a:solidFill>
                <a:latin typeface="Arial"/>
                <a:cs typeface="Arial"/>
              </a:rPr>
              <a:t>will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remain the</a:t>
            </a:r>
            <a:r>
              <a:rPr sz="2000" spc="16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2F2F2"/>
                </a:solidFill>
                <a:latin typeface="Arial"/>
                <a:cs typeface="Arial"/>
              </a:rPr>
              <a:t>same.</a:t>
            </a:r>
            <a:endParaRPr sz="2000">
              <a:latin typeface="Arial"/>
              <a:cs typeface="Arial"/>
            </a:endParaRPr>
          </a:p>
          <a:p>
            <a:pPr marR="78105" algn="r"/>
            <a:r>
              <a:rPr sz="2000">
                <a:solidFill>
                  <a:srgbClr val="F2F2F2"/>
                </a:solidFill>
                <a:latin typeface="Century Gothic"/>
                <a:cs typeface="Century Gothic"/>
              </a:rPr>
              <a:t>16</a:t>
            </a:r>
            <a:endParaRPr sz="2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DDB5C-F1F0-3CE4-D26A-6884739E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B24C0D6-3CE7-643E-223C-5B82643F84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7989" y="26673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BD36E-8D10-8FC4-0F4F-6D8FC347C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7" y="906810"/>
            <a:ext cx="7905546" cy="53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134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70C17-6EC1-A2A6-4E0F-5E0F15E26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68540B6-FC85-A208-4927-A660E56F852D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0210" y="-28575"/>
            <a:ext cx="898358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3373FB-8807-D72F-4ABD-37BB29ED8DC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32610" y="730250"/>
            <a:ext cx="8678779" cy="5802312"/>
          </a:xfrm>
        </p:spPr>
        <p:txBody>
          <a:bodyPr wrap="square" lIns="0" tIns="0" rIns="0" bIns="0" anchor="t">
            <a:noAutofit/>
          </a:bodyPr>
          <a:lstStyle/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Norland Elementary’s building student capacity is larger than Parkway Elementary. It can accommodate 708 students.</a:t>
            </a:r>
          </a:p>
          <a:p>
            <a:pPr marL="171450" indent="-1714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Norland Elementary is a B rated school offering a full-time gifted program.</a:t>
            </a:r>
          </a:p>
          <a:p>
            <a:pPr marL="171450" indent="-1714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0">
                <a:solidFill>
                  <a:schemeClr val="bg1"/>
                </a:solidFill>
              </a:rPr>
              <a:t>Norland Elementary offers a variety of extracurricular clubs such as: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STEAM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Robotics Club</a:t>
            </a:r>
          </a:p>
          <a:p>
            <a:pPr marL="628650" lvl="1" indent="-1714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Norland Elementary offers a multitude of Leadership and Character Programs such as: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 Role Models of Excellence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err="1">
                <a:solidFill>
                  <a:schemeClr val="bg1"/>
                </a:solidFill>
                <a:latin typeface="Arial"/>
                <a:cs typeface="Arial"/>
              </a:rPr>
              <a:t>ButterF.L.Y</a:t>
            </a:r>
            <a:r>
              <a:rPr lang="en-US" altLang="en-US" sz="2000">
                <a:solidFill>
                  <a:schemeClr val="bg1"/>
                </a:solidFill>
                <a:latin typeface="Arial"/>
                <a:cs typeface="Arial"/>
              </a:rPr>
              <a:t>. Girls Self-Esteem Program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Educators of America - F.E.A.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Bear Wellness Champions (Social Emotional Wellness Club)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Norland Bears Headline News Broadcasting/Anchor Team  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Behavior Support </a:t>
            </a:r>
          </a:p>
          <a:p>
            <a:pPr marL="742950" lvl="1" indent="-2857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Right Thing Acknowledgement Program</a:t>
            </a:r>
          </a:p>
          <a:p>
            <a:pPr marL="171450" indent="-17145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Norland Elementary offers free After-care for the first 90 students to register</a:t>
            </a:r>
          </a:p>
          <a:p>
            <a:pPr marL="342900" indent="-3429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1426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57773" y="6059422"/>
            <a:ext cx="214439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Leonard</a:t>
            </a:r>
            <a:r>
              <a:rPr sz="1800" b="1" spc="-4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25">
                <a:solidFill>
                  <a:srgbClr val="D4EFF4"/>
                </a:solidFill>
                <a:latin typeface="Arial"/>
                <a:cs typeface="Arial"/>
              </a:rPr>
              <a:t>Torres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8764" y="52860"/>
            <a:ext cx="5450205" cy="1163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ts val="302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North Region</a:t>
            </a:r>
            <a:r>
              <a:rPr sz="2800" spc="-2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027018" y="4576819"/>
            <a:ext cx="7508875" cy="145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6745" marR="617855" algn="ctr">
              <a:lnSpc>
                <a:spcPct val="101600"/>
              </a:lnSpc>
            </a:pP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Rainbow </a:t>
            </a: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Park Elementary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School  Bunche </a:t>
            </a: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Park Elementary</a:t>
            </a:r>
            <a:r>
              <a:rPr sz="3100" b="1" spc="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3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3100" b="1" spc="-65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B. Ingram </a:t>
            </a:r>
            <a:r>
              <a:rPr sz="3100" b="1" spc="-1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3100" b="1" spc="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3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622259"/>
            <a:ext cx="10160" cy="2935605"/>
          </a:xfrm>
          <a:custGeom>
            <a:avLst/>
            <a:gdLst/>
            <a:ahLst/>
            <a:cxnLst/>
            <a:rect l="l" t="t" r="r" b="b"/>
            <a:pathLst>
              <a:path w="10160" h="2935604">
                <a:moveTo>
                  <a:pt x="0" y="2935224"/>
                </a:moveTo>
                <a:lnTo>
                  <a:pt x="10020" y="2935224"/>
                </a:lnTo>
                <a:lnTo>
                  <a:pt x="10020" y="0"/>
                </a:lnTo>
                <a:lnTo>
                  <a:pt x="0" y="0"/>
                </a:lnTo>
                <a:lnTo>
                  <a:pt x="0" y="2935224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0" y="1617535"/>
            <a:ext cx="9134475" cy="2931795"/>
          </a:xfrm>
          <a:custGeom>
            <a:avLst/>
            <a:gdLst/>
            <a:ahLst/>
            <a:cxnLst/>
            <a:rect l="l" t="t" r="r" b="b"/>
            <a:pathLst>
              <a:path w="9134475" h="2931795">
                <a:moveTo>
                  <a:pt x="0" y="2931541"/>
                </a:moveTo>
                <a:lnTo>
                  <a:pt x="9133979" y="2931541"/>
                </a:lnTo>
                <a:lnTo>
                  <a:pt x="9133979" y="0"/>
                </a:lnTo>
                <a:lnTo>
                  <a:pt x="0" y="0"/>
                </a:lnTo>
                <a:lnTo>
                  <a:pt x="0" y="2931541"/>
                </a:lnTo>
                <a:close/>
              </a:path>
            </a:pathLst>
          </a:custGeom>
          <a:solidFill>
            <a:srgbClr val="6699F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54994" y="6059423"/>
            <a:ext cx="239585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40">
                <a:solidFill>
                  <a:srgbClr val="D4EFF4"/>
                </a:solidFill>
                <a:latin typeface="Arial"/>
                <a:cs typeface="Arial"/>
              </a:rPr>
              <a:t>Dr. </a:t>
            </a:r>
            <a:r>
              <a:rPr sz="1800" b="1" spc="-20">
                <a:solidFill>
                  <a:srgbClr val="D4EFF4"/>
                </a:solidFill>
                <a:latin typeface="Arial"/>
                <a:cs typeface="Arial"/>
              </a:rPr>
              <a:t>Yesenia </a:t>
            </a:r>
            <a:r>
              <a:rPr sz="1800" b="1">
                <a:solidFill>
                  <a:srgbClr val="D4EFF4"/>
                </a:solidFill>
                <a:latin typeface="Arial"/>
                <a:cs typeface="Arial"/>
              </a:rPr>
              <a:t>M.</a:t>
            </a:r>
            <a:r>
              <a:rPr sz="1800" b="1" spc="-114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D4EFF4"/>
                </a:solidFill>
                <a:latin typeface="Arial"/>
                <a:cs typeface="Arial"/>
              </a:rPr>
              <a:t>Aponte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68" y="1614170"/>
            <a:ext cx="3299277" cy="1990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1771" y="2143734"/>
            <a:ext cx="2929567" cy="1985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5277" y="4643632"/>
            <a:ext cx="969463" cy="855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22495" y="2704388"/>
            <a:ext cx="3021504" cy="19431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339" y="257854"/>
            <a:ext cx="790130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/>
              <a:t>Rainbow Park Elementary</a:t>
            </a:r>
            <a:r>
              <a:rPr sz="3600" spc="-30"/>
              <a:t> </a:t>
            </a:r>
            <a:r>
              <a:rPr sz="3600" spc="-5"/>
              <a:t>Boundary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56790" y="1000222"/>
            <a:ext cx="8829040" cy="1788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298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age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students live inside the Rainbow Park  Elementary Attendance Boundary</a:t>
            </a:r>
            <a:r>
              <a:rPr sz="2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endParaRPr sz="2600">
              <a:latin typeface="Arial"/>
              <a:cs typeface="Arial"/>
            </a:endParaRPr>
          </a:p>
          <a:p>
            <a:pPr marL="276225" indent="-263525">
              <a:lnSpc>
                <a:spcPct val="100000"/>
              </a:lnSpc>
              <a:spcBef>
                <a:spcPts val="790"/>
              </a:spcBef>
              <a:buChar char="•"/>
              <a:tabLst>
                <a:tab pos="276225" algn="l"/>
                <a:tab pos="27686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105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attend Rainbow Park</a:t>
            </a:r>
            <a:r>
              <a:rPr sz="2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2600">
              <a:latin typeface="Arial"/>
              <a:cs typeface="Arial"/>
            </a:endParaRPr>
          </a:p>
          <a:p>
            <a:pPr marL="368935" indent="-356235">
              <a:lnSpc>
                <a:spcPct val="100000"/>
              </a:lnSpc>
              <a:spcBef>
                <a:spcPts val="800"/>
              </a:spcBef>
              <a:buChar char="•"/>
              <a:tabLst>
                <a:tab pos="368935" algn="l"/>
                <a:tab pos="36957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35%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of area</a:t>
            </a:r>
            <a:r>
              <a:rPr sz="2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4166" y="3006136"/>
            <a:ext cx="7795666" cy="28691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 descr="A blue sky with no clouds&#10;&#10;AI-generated content may be incorrect.">
            <a:extLst>
              <a:ext uri="{FF2B5EF4-FFF2-40B4-BE49-F238E27FC236}">
                <a16:creationId xmlns:a16="http://schemas.microsoft.com/office/drawing/2014/main" id="{BD17A609-6060-7824-3576-161C0F10EFAE}"/>
              </a:ext>
            </a:extLst>
          </p:cNvPr>
          <p:cNvSpPr/>
          <p:nvPr/>
        </p:nvSpPr>
        <p:spPr>
          <a:xfrm>
            <a:off x="0" y="0"/>
            <a:ext cx="9210155" cy="6857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0F0C04-D6E4-8D9D-E3AD-CEE2CFDB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71" y="0"/>
            <a:ext cx="5701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76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051" y="2381757"/>
            <a:ext cx="729615" cy="729615"/>
          </a:xfrm>
          <a:custGeom>
            <a:avLst/>
            <a:gdLst/>
            <a:ahLst/>
            <a:cxnLst/>
            <a:rect l="l" t="t" r="r" b="b"/>
            <a:pathLst>
              <a:path w="729615" h="729614">
                <a:moveTo>
                  <a:pt x="153277" y="344325"/>
                </a:moveTo>
                <a:lnTo>
                  <a:pt x="63177" y="344325"/>
                </a:lnTo>
                <a:lnTo>
                  <a:pt x="68624" y="339423"/>
                </a:lnTo>
                <a:lnTo>
                  <a:pt x="69999" y="326387"/>
                </a:lnTo>
                <a:lnTo>
                  <a:pt x="79673" y="280614"/>
                </a:lnTo>
                <a:lnTo>
                  <a:pt x="110568" y="210703"/>
                </a:lnTo>
                <a:lnTo>
                  <a:pt x="135298" y="175840"/>
                </a:lnTo>
                <a:lnTo>
                  <a:pt x="164765" y="144878"/>
                </a:lnTo>
                <a:lnTo>
                  <a:pt x="198545" y="118333"/>
                </a:lnTo>
                <a:lnTo>
                  <a:pt x="231764" y="98897"/>
                </a:lnTo>
                <a:lnTo>
                  <a:pt x="267076" y="83996"/>
                </a:lnTo>
                <a:lnTo>
                  <a:pt x="304018" y="73790"/>
                </a:lnTo>
                <a:lnTo>
                  <a:pt x="342131" y="68438"/>
                </a:lnTo>
                <a:lnTo>
                  <a:pt x="348775" y="67961"/>
                </a:lnTo>
                <a:lnTo>
                  <a:pt x="353925" y="62435"/>
                </a:lnTo>
                <a:lnTo>
                  <a:pt x="353934" y="57811"/>
                </a:lnTo>
                <a:lnTo>
                  <a:pt x="353938" y="5685"/>
                </a:lnTo>
                <a:lnTo>
                  <a:pt x="359622" y="0"/>
                </a:lnTo>
                <a:lnTo>
                  <a:pt x="388679" y="0"/>
                </a:lnTo>
                <a:lnTo>
                  <a:pt x="394363" y="5685"/>
                </a:lnTo>
                <a:lnTo>
                  <a:pt x="394363" y="57811"/>
                </a:lnTo>
                <a:lnTo>
                  <a:pt x="394384" y="64163"/>
                </a:lnTo>
                <a:lnTo>
                  <a:pt x="399084" y="69525"/>
                </a:lnTo>
                <a:lnTo>
                  <a:pt x="405380" y="70377"/>
                </a:lnTo>
                <a:lnTo>
                  <a:pt x="424548" y="73657"/>
                </a:lnTo>
                <a:lnTo>
                  <a:pt x="443437" y="78191"/>
                </a:lnTo>
                <a:lnTo>
                  <a:pt x="461985" y="83962"/>
                </a:lnTo>
                <a:lnTo>
                  <a:pt x="480133" y="90952"/>
                </a:lnTo>
                <a:lnTo>
                  <a:pt x="482252" y="92036"/>
                </a:lnTo>
                <a:lnTo>
                  <a:pt x="347145" y="92036"/>
                </a:lnTo>
                <a:lnTo>
                  <a:pt x="340168" y="92635"/>
                </a:lnTo>
                <a:lnTo>
                  <a:pt x="292439" y="101191"/>
                </a:lnTo>
                <a:lnTo>
                  <a:pt x="247972" y="117645"/>
                </a:lnTo>
                <a:lnTo>
                  <a:pt x="207537" y="141228"/>
                </a:lnTo>
                <a:lnTo>
                  <a:pt x="171904" y="171169"/>
                </a:lnTo>
                <a:lnTo>
                  <a:pt x="141843" y="206699"/>
                </a:lnTo>
                <a:lnTo>
                  <a:pt x="118125" y="247047"/>
                </a:lnTo>
                <a:lnTo>
                  <a:pt x="101518" y="291443"/>
                </a:lnTo>
                <a:lnTo>
                  <a:pt x="99205" y="300803"/>
                </a:lnTo>
                <a:lnTo>
                  <a:pt x="97106" y="310335"/>
                </a:lnTo>
                <a:lnTo>
                  <a:pt x="95351" y="319937"/>
                </a:lnTo>
                <a:lnTo>
                  <a:pt x="93943" y="329599"/>
                </a:lnTo>
                <a:lnTo>
                  <a:pt x="93777" y="330065"/>
                </a:lnTo>
                <a:lnTo>
                  <a:pt x="93714" y="330579"/>
                </a:lnTo>
                <a:lnTo>
                  <a:pt x="93682" y="331104"/>
                </a:lnTo>
                <a:lnTo>
                  <a:pt x="93691" y="338636"/>
                </a:lnTo>
                <a:lnTo>
                  <a:pt x="99378" y="344309"/>
                </a:lnTo>
                <a:lnTo>
                  <a:pt x="153260" y="344309"/>
                </a:lnTo>
                <a:close/>
              </a:path>
              <a:path w="729615" h="729614">
                <a:moveTo>
                  <a:pt x="388675" y="158938"/>
                </a:moveTo>
                <a:lnTo>
                  <a:pt x="359618" y="158938"/>
                </a:lnTo>
                <a:lnTo>
                  <a:pt x="353934" y="153253"/>
                </a:lnTo>
                <a:lnTo>
                  <a:pt x="353934" y="104921"/>
                </a:lnTo>
                <a:lnTo>
                  <a:pt x="353917" y="104553"/>
                </a:lnTo>
                <a:lnTo>
                  <a:pt x="353885" y="104186"/>
                </a:lnTo>
                <a:lnTo>
                  <a:pt x="353287" y="97208"/>
                </a:lnTo>
                <a:lnTo>
                  <a:pt x="347145" y="92036"/>
                </a:lnTo>
                <a:lnTo>
                  <a:pt x="482252" y="92036"/>
                </a:lnTo>
                <a:lnTo>
                  <a:pt x="488043" y="94999"/>
                </a:lnTo>
                <a:lnTo>
                  <a:pt x="407732" y="94999"/>
                </a:lnTo>
                <a:lnTo>
                  <a:pt x="400040" y="95001"/>
                </a:lnTo>
                <a:lnTo>
                  <a:pt x="394356" y="100687"/>
                </a:lnTo>
                <a:lnTo>
                  <a:pt x="394359" y="153253"/>
                </a:lnTo>
                <a:lnTo>
                  <a:pt x="388675" y="158938"/>
                </a:lnTo>
                <a:close/>
              </a:path>
              <a:path w="729615" h="729614">
                <a:moveTo>
                  <a:pt x="652146" y="291740"/>
                </a:moveTo>
                <a:lnTo>
                  <a:pt x="627698" y="291740"/>
                </a:lnTo>
                <a:lnTo>
                  <a:pt x="609109" y="243144"/>
                </a:lnTo>
                <a:lnTo>
                  <a:pt x="582020" y="199519"/>
                </a:lnTo>
                <a:lnTo>
                  <a:pt x="547452" y="161888"/>
                </a:lnTo>
                <a:lnTo>
                  <a:pt x="506427" y="131270"/>
                </a:lnTo>
                <a:lnTo>
                  <a:pt x="459967" y="108689"/>
                </a:lnTo>
                <a:lnTo>
                  <a:pt x="409093" y="95164"/>
                </a:lnTo>
                <a:lnTo>
                  <a:pt x="407732" y="94999"/>
                </a:lnTo>
                <a:lnTo>
                  <a:pt x="488043" y="94999"/>
                </a:lnTo>
                <a:lnTo>
                  <a:pt x="553246" y="135251"/>
                </a:lnTo>
                <a:lnTo>
                  <a:pt x="584209" y="164720"/>
                </a:lnTo>
                <a:lnTo>
                  <a:pt x="610757" y="198503"/>
                </a:lnTo>
                <a:lnTo>
                  <a:pt x="640055" y="253598"/>
                </a:lnTo>
                <a:lnTo>
                  <a:pt x="650175" y="283111"/>
                </a:lnTo>
                <a:lnTo>
                  <a:pt x="652146" y="291740"/>
                </a:lnTo>
                <a:close/>
              </a:path>
              <a:path w="729615" h="729614">
                <a:moveTo>
                  <a:pt x="101623" y="291443"/>
                </a:moveTo>
                <a:close/>
              </a:path>
              <a:path w="729615" h="729614">
                <a:moveTo>
                  <a:pt x="622732" y="384713"/>
                </a:moveTo>
                <a:lnTo>
                  <a:pt x="575746" y="384713"/>
                </a:lnTo>
                <a:lnTo>
                  <a:pt x="570062" y="379028"/>
                </a:lnTo>
                <a:lnTo>
                  <a:pt x="570062" y="349970"/>
                </a:lnTo>
                <a:lnTo>
                  <a:pt x="575746" y="344285"/>
                </a:lnTo>
                <a:lnTo>
                  <a:pt x="623254" y="344285"/>
                </a:lnTo>
                <a:lnTo>
                  <a:pt x="623776" y="344253"/>
                </a:lnTo>
                <a:lnTo>
                  <a:pt x="631243" y="343338"/>
                </a:lnTo>
                <a:lnTo>
                  <a:pt x="636185" y="337014"/>
                </a:lnTo>
                <a:lnTo>
                  <a:pt x="635334" y="330065"/>
                </a:lnTo>
                <a:lnTo>
                  <a:pt x="635334" y="329924"/>
                </a:lnTo>
                <a:lnTo>
                  <a:pt x="635105" y="329756"/>
                </a:lnTo>
                <a:lnTo>
                  <a:pt x="633703" y="320108"/>
                </a:lnTo>
                <a:lnTo>
                  <a:pt x="631957" y="310519"/>
                </a:lnTo>
                <a:lnTo>
                  <a:pt x="629868" y="300998"/>
                </a:lnTo>
                <a:lnTo>
                  <a:pt x="627437" y="291555"/>
                </a:lnTo>
                <a:lnTo>
                  <a:pt x="627698" y="291740"/>
                </a:lnTo>
                <a:lnTo>
                  <a:pt x="652146" y="291740"/>
                </a:lnTo>
                <a:lnTo>
                  <a:pt x="657144" y="313613"/>
                </a:lnTo>
                <a:lnTo>
                  <a:pt x="658252" y="320024"/>
                </a:lnTo>
                <a:lnTo>
                  <a:pt x="659147" y="326472"/>
                </a:lnTo>
                <a:lnTo>
                  <a:pt x="659830" y="332968"/>
                </a:lnTo>
                <a:lnTo>
                  <a:pt x="660513" y="339419"/>
                </a:lnTo>
                <a:lnTo>
                  <a:pt x="665960" y="344321"/>
                </a:lnTo>
                <a:lnTo>
                  <a:pt x="723344" y="344321"/>
                </a:lnTo>
                <a:lnTo>
                  <a:pt x="729020" y="349998"/>
                </a:lnTo>
                <a:lnTo>
                  <a:pt x="729020" y="379057"/>
                </a:lnTo>
                <a:lnTo>
                  <a:pt x="723372" y="384705"/>
                </a:lnTo>
                <a:lnTo>
                  <a:pt x="629738" y="384705"/>
                </a:lnTo>
                <a:lnTo>
                  <a:pt x="622732" y="384713"/>
                </a:lnTo>
                <a:close/>
              </a:path>
              <a:path w="729615" h="729614">
                <a:moveTo>
                  <a:pt x="153260" y="344309"/>
                </a:moveTo>
                <a:lnTo>
                  <a:pt x="99378" y="344309"/>
                </a:lnTo>
                <a:lnTo>
                  <a:pt x="106384" y="344301"/>
                </a:lnTo>
                <a:lnTo>
                  <a:pt x="153252" y="344301"/>
                </a:lnTo>
                <a:close/>
              </a:path>
              <a:path w="729615" h="729614">
                <a:moveTo>
                  <a:pt x="723344" y="344321"/>
                </a:moveTo>
                <a:lnTo>
                  <a:pt x="672452" y="344321"/>
                </a:lnTo>
                <a:lnTo>
                  <a:pt x="716322" y="344313"/>
                </a:lnTo>
                <a:lnTo>
                  <a:pt x="723336" y="344313"/>
                </a:lnTo>
                <a:close/>
              </a:path>
              <a:path w="729615" h="729614">
                <a:moveTo>
                  <a:pt x="56685" y="384749"/>
                </a:moveTo>
                <a:lnTo>
                  <a:pt x="5685" y="384749"/>
                </a:lnTo>
                <a:lnTo>
                  <a:pt x="0" y="379065"/>
                </a:lnTo>
                <a:lnTo>
                  <a:pt x="0" y="350006"/>
                </a:lnTo>
                <a:lnTo>
                  <a:pt x="5685" y="344321"/>
                </a:lnTo>
                <a:lnTo>
                  <a:pt x="56685" y="344321"/>
                </a:lnTo>
                <a:lnTo>
                  <a:pt x="153277" y="344325"/>
                </a:lnTo>
                <a:lnTo>
                  <a:pt x="158938" y="349986"/>
                </a:lnTo>
                <a:lnTo>
                  <a:pt x="158938" y="379044"/>
                </a:lnTo>
                <a:lnTo>
                  <a:pt x="153252" y="384729"/>
                </a:lnTo>
                <a:lnTo>
                  <a:pt x="105851" y="384729"/>
                </a:lnTo>
                <a:lnTo>
                  <a:pt x="105589" y="384745"/>
                </a:lnTo>
                <a:lnTo>
                  <a:pt x="63177" y="384745"/>
                </a:lnTo>
                <a:lnTo>
                  <a:pt x="56685" y="384749"/>
                </a:lnTo>
                <a:close/>
              </a:path>
              <a:path w="729615" h="729614">
                <a:moveTo>
                  <a:pt x="627357" y="437784"/>
                </a:moveTo>
                <a:lnTo>
                  <a:pt x="629800" y="428341"/>
                </a:lnTo>
                <a:lnTo>
                  <a:pt x="631901" y="418820"/>
                </a:lnTo>
                <a:lnTo>
                  <a:pt x="633658" y="409230"/>
                </a:lnTo>
                <a:lnTo>
                  <a:pt x="635069" y="399580"/>
                </a:lnTo>
                <a:lnTo>
                  <a:pt x="635301" y="399407"/>
                </a:lnTo>
                <a:lnTo>
                  <a:pt x="635318" y="399266"/>
                </a:lnTo>
                <a:lnTo>
                  <a:pt x="635338" y="399126"/>
                </a:lnTo>
                <a:lnTo>
                  <a:pt x="635334" y="398953"/>
                </a:lnTo>
                <a:lnTo>
                  <a:pt x="635398" y="398436"/>
                </a:lnTo>
                <a:lnTo>
                  <a:pt x="635430" y="397913"/>
                </a:lnTo>
                <a:lnTo>
                  <a:pt x="635422" y="390382"/>
                </a:lnTo>
                <a:lnTo>
                  <a:pt x="629738" y="384705"/>
                </a:lnTo>
                <a:lnTo>
                  <a:pt x="723372" y="384705"/>
                </a:lnTo>
                <a:lnTo>
                  <a:pt x="665948" y="384737"/>
                </a:lnTo>
                <a:lnTo>
                  <a:pt x="660501" y="389639"/>
                </a:lnTo>
                <a:lnTo>
                  <a:pt x="659818" y="396095"/>
                </a:lnTo>
                <a:lnTo>
                  <a:pt x="659123" y="402699"/>
                </a:lnTo>
                <a:lnTo>
                  <a:pt x="658209" y="409255"/>
                </a:lnTo>
                <a:lnTo>
                  <a:pt x="657080" y="415767"/>
                </a:lnTo>
                <a:lnTo>
                  <a:pt x="651336" y="437599"/>
                </a:lnTo>
                <a:lnTo>
                  <a:pt x="627618" y="437599"/>
                </a:lnTo>
                <a:lnTo>
                  <a:pt x="627357" y="437784"/>
                </a:lnTo>
                <a:close/>
              </a:path>
              <a:path w="729615" h="729614">
                <a:moveTo>
                  <a:pt x="723336" y="384741"/>
                </a:moveTo>
                <a:lnTo>
                  <a:pt x="672439" y="384741"/>
                </a:lnTo>
                <a:lnTo>
                  <a:pt x="665948" y="384737"/>
                </a:lnTo>
                <a:lnTo>
                  <a:pt x="723340" y="384737"/>
                </a:lnTo>
                <a:close/>
              </a:path>
              <a:path w="729615" h="729614">
                <a:moveTo>
                  <a:pt x="388679" y="729071"/>
                </a:moveTo>
                <a:lnTo>
                  <a:pt x="359622" y="729071"/>
                </a:lnTo>
                <a:lnTo>
                  <a:pt x="353938" y="723386"/>
                </a:lnTo>
                <a:lnTo>
                  <a:pt x="353934" y="671279"/>
                </a:lnTo>
                <a:lnTo>
                  <a:pt x="353925" y="666638"/>
                </a:lnTo>
                <a:lnTo>
                  <a:pt x="348775" y="661110"/>
                </a:lnTo>
                <a:lnTo>
                  <a:pt x="342131" y="660636"/>
                </a:lnTo>
                <a:lnTo>
                  <a:pt x="295562" y="653390"/>
                </a:lnTo>
                <a:lnTo>
                  <a:pt x="251400" y="639131"/>
                </a:lnTo>
                <a:lnTo>
                  <a:pt x="210339" y="618358"/>
                </a:lnTo>
                <a:lnTo>
                  <a:pt x="173074" y="591571"/>
                </a:lnTo>
                <a:lnTo>
                  <a:pt x="140299" y="559269"/>
                </a:lnTo>
                <a:lnTo>
                  <a:pt x="112710" y="521952"/>
                </a:lnTo>
                <a:lnTo>
                  <a:pt x="91000" y="480119"/>
                </a:lnTo>
                <a:lnTo>
                  <a:pt x="75391" y="432216"/>
                </a:lnTo>
                <a:lnTo>
                  <a:pt x="68624" y="389647"/>
                </a:lnTo>
                <a:lnTo>
                  <a:pt x="63177" y="384745"/>
                </a:lnTo>
                <a:lnTo>
                  <a:pt x="105589" y="384745"/>
                </a:lnTo>
                <a:lnTo>
                  <a:pt x="105327" y="384761"/>
                </a:lnTo>
                <a:lnTo>
                  <a:pt x="97851" y="385684"/>
                </a:lnTo>
                <a:lnTo>
                  <a:pt x="92910" y="392020"/>
                </a:lnTo>
                <a:lnTo>
                  <a:pt x="93770" y="398978"/>
                </a:lnTo>
                <a:lnTo>
                  <a:pt x="93790" y="399114"/>
                </a:lnTo>
                <a:lnTo>
                  <a:pt x="93822" y="399246"/>
                </a:lnTo>
                <a:lnTo>
                  <a:pt x="93822" y="399379"/>
                </a:lnTo>
                <a:lnTo>
                  <a:pt x="95351" y="409132"/>
                </a:lnTo>
                <a:lnTo>
                  <a:pt x="97110" y="418740"/>
                </a:lnTo>
                <a:lnTo>
                  <a:pt x="99215" y="428279"/>
                </a:lnTo>
                <a:lnTo>
                  <a:pt x="101638" y="437643"/>
                </a:lnTo>
                <a:lnTo>
                  <a:pt x="118138" y="482031"/>
                </a:lnTo>
                <a:lnTo>
                  <a:pt x="141860" y="522371"/>
                </a:lnTo>
                <a:lnTo>
                  <a:pt x="171922" y="557893"/>
                </a:lnTo>
                <a:lnTo>
                  <a:pt x="207554" y="587828"/>
                </a:lnTo>
                <a:lnTo>
                  <a:pt x="247987" y="611404"/>
                </a:lnTo>
                <a:lnTo>
                  <a:pt x="292449" y="627853"/>
                </a:lnTo>
                <a:lnTo>
                  <a:pt x="340172" y="636403"/>
                </a:lnTo>
                <a:lnTo>
                  <a:pt x="340906" y="636451"/>
                </a:lnTo>
                <a:lnTo>
                  <a:pt x="483305" y="636451"/>
                </a:lnTo>
                <a:lnTo>
                  <a:pt x="480133" y="638118"/>
                </a:lnTo>
                <a:lnTo>
                  <a:pt x="443443" y="650879"/>
                </a:lnTo>
                <a:lnTo>
                  <a:pt x="405392" y="658693"/>
                </a:lnTo>
                <a:lnTo>
                  <a:pt x="399084" y="659540"/>
                </a:lnTo>
                <a:lnTo>
                  <a:pt x="394376" y="664916"/>
                </a:lnTo>
                <a:lnTo>
                  <a:pt x="394363" y="671279"/>
                </a:lnTo>
                <a:lnTo>
                  <a:pt x="394363" y="723386"/>
                </a:lnTo>
                <a:lnTo>
                  <a:pt x="388679" y="729071"/>
                </a:lnTo>
                <a:close/>
              </a:path>
              <a:path w="729615" h="729614">
                <a:moveTo>
                  <a:pt x="486063" y="635002"/>
                </a:moveTo>
                <a:lnTo>
                  <a:pt x="402176" y="635002"/>
                </a:lnTo>
                <a:lnTo>
                  <a:pt x="409097" y="633874"/>
                </a:lnTo>
                <a:lnTo>
                  <a:pt x="459921" y="620368"/>
                </a:lnTo>
                <a:lnTo>
                  <a:pt x="506340" y="597822"/>
                </a:lnTo>
                <a:lnTo>
                  <a:pt x="547336" y="567253"/>
                </a:lnTo>
                <a:lnTo>
                  <a:pt x="581892" y="529680"/>
                </a:lnTo>
                <a:lnTo>
                  <a:pt x="608992" y="486123"/>
                </a:lnTo>
                <a:lnTo>
                  <a:pt x="627618" y="437599"/>
                </a:lnTo>
                <a:lnTo>
                  <a:pt x="651336" y="437599"/>
                </a:lnTo>
                <a:lnTo>
                  <a:pt x="624124" y="508851"/>
                </a:lnTo>
                <a:lnTo>
                  <a:pt x="596928" y="549483"/>
                </a:lnTo>
                <a:lnTo>
                  <a:pt x="563439" y="585106"/>
                </a:lnTo>
                <a:lnTo>
                  <a:pt x="524295" y="614918"/>
                </a:lnTo>
                <a:lnTo>
                  <a:pt x="486063" y="635002"/>
                </a:lnTo>
                <a:close/>
              </a:path>
              <a:path w="729615" h="729614">
                <a:moveTo>
                  <a:pt x="101663" y="437739"/>
                </a:moveTo>
                <a:lnTo>
                  <a:pt x="101526" y="437643"/>
                </a:lnTo>
                <a:lnTo>
                  <a:pt x="101663" y="437739"/>
                </a:lnTo>
                <a:close/>
              </a:path>
              <a:path w="729615" h="729614">
                <a:moveTo>
                  <a:pt x="483305" y="636451"/>
                </a:moveTo>
                <a:lnTo>
                  <a:pt x="341276" y="636451"/>
                </a:lnTo>
                <a:lnTo>
                  <a:pt x="348277" y="636440"/>
                </a:lnTo>
                <a:lnTo>
                  <a:pt x="353950" y="630755"/>
                </a:lnTo>
                <a:lnTo>
                  <a:pt x="353938" y="623749"/>
                </a:lnTo>
                <a:lnTo>
                  <a:pt x="353938" y="575785"/>
                </a:lnTo>
                <a:lnTo>
                  <a:pt x="359622" y="570101"/>
                </a:lnTo>
                <a:lnTo>
                  <a:pt x="388679" y="570101"/>
                </a:lnTo>
                <a:lnTo>
                  <a:pt x="394363" y="575785"/>
                </a:lnTo>
                <a:lnTo>
                  <a:pt x="394363" y="622027"/>
                </a:lnTo>
                <a:lnTo>
                  <a:pt x="394420" y="622709"/>
                </a:lnTo>
                <a:lnTo>
                  <a:pt x="394528" y="623384"/>
                </a:lnTo>
                <a:lnTo>
                  <a:pt x="395657" y="630305"/>
                </a:lnTo>
                <a:lnTo>
                  <a:pt x="402176" y="635002"/>
                </a:lnTo>
                <a:lnTo>
                  <a:pt x="486063" y="635002"/>
                </a:lnTo>
                <a:lnTo>
                  <a:pt x="483305" y="636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4775" y="2582493"/>
            <a:ext cx="327660" cy="327660"/>
          </a:xfrm>
          <a:custGeom>
            <a:avLst/>
            <a:gdLst/>
            <a:ahLst/>
            <a:cxnLst/>
            <a:rect l="l" t="t" r="r" b="b"/>
            <a:pathLst>
              <a:path w="327659" h="327660">
                <a:moveTo>
                  <a:pt x="163791" y="327600"/>
                </a:moveTo>
                <a:lnTo>
                  <a:pt x="120295" y="321740"/>
                </a:lnTo>
                <a:lnTo>
                  <a:pt x="81182" y="305207"/>
                </a:lnTo>
                <a:lnTo>
                  <a:pt x="48023" y="279574"/>
                </a:lnTo>
                <a:lnTo>
                  <a:pt x="22391" y="246414"/>
                </a:lnTo>
                <a:lnTo>
                  <a:pt x="5860" y="207298"/>
                </a:lnTo>
                <a:lnTo>
                  <a:pt x="0" y="163800"/>
                </a:lnTo>
                <a:lnTo>
                  <a:pt x="5860" y="120301"/>
                </a:lnTo>
                <a:lnTo>
                  <a:pt x="22391" y="81186"/>
                </a:lnTo>
                <a:lnTo>
                  <a:pt x="48023" y="48025"/>
                </a:lnTo>
                <a:lnTo>
                  <a:pt x="81182" y="22393"/>
                </a:lnTo>
                <a:lnTo>
                  <a:pt x="120295" y="5860"/>
                </a:lnTo>
                <a:lnTo>
                  <a:pt x="163791" y="0"/>
                </a:lnTo>
                <a:lnTo>
                  <a:pt x="207287" y="5860"/>
                </a:lnTo>
                <a:lnTo>
                  <a:pt x="246400" y="22393"/>
                </a:lnTo>
                <a:lnTo>
                  <a:pt x="279559" y="48025"/>
                </a:lnTo>
                <a:lnTo>
                  <a:pt x="282778" y="52191"/>
                </a:lnTo>
                <a:lnTo>
                  <a:pt x="163791" y="52191"/>
                </a:lnTo>
                <a:lnTo>
                  <a:pt x="120391" y="60975"/>
                </a:lnTo>
                <a:lnTo>
                  <a:pt x="84912" y="84917"/>
                </a:lnTo>
                <a:lnTo>
                  <a:pt x="60972" y="120398"/>
                </a:lnTo>
                <a:lnTo>
                  <a:pt x="52188" y="163800"/>
                </a:lnTo>
                <a:lnTo>
                  <a:pt x="60972" y="207201"/>
                </a:lnTo>
                <a:lnTo>
                  <a:pt x="84912" y="242682"/>
                </a:lnTo>
                <a:lnTo>
                  <a:pt x="120391" y="266624"/>
                </a:lnTo>
                <a:lnTo>
                  <a:pt x="163791" y="275409"/>
                </a:lnTo>
                <a:lnTo>
                  <a:pt x="258132" y="275409"/>
                </a:lnTo>
                <a:lnTo>
                  <a:pt x="270601" y="287878"/>
                </a:lnTo>
                <a:lnTo>
                  <a:pt x="246911" y="304913"/>
                </a:lnTo>
                <a:lnTo>
                  <a:pt x="220779" y="317373"/>
                </a:lnTo>
                <a:lnTo>
                  <a:pt x="192854" y="325016"/>
                </a:lnTo>
                <a:lnTo>
                  <a:pt x="163791" y="327600"/>
                </a:lnTo>
                <a:close/>
              </a:path>
              <a:path w="327659" h="327660">
                <a:moveTo>
                  <a:pt x="286928" y="271687"/>
                </a:moveTo>
                <a:lnTo>
                  <a:pt x="249930" y="234687"/>
                </a:lnTo>
                <a:lnTo>
                  <a:pt x="260866" y="218835"/>
                </a:lnTo>
                <a:lnTo>
                  <a:pt x="268852" y="201467"/>
                </a:lnTo>
                <a:lnTo>
                  <a:pt x="273743" y="182987"/>
                </a:lnTo>
                <a:lnTo>
                  <a:pt x="275394" y="163800"/>
                </a:lnTo>
                <a:lnTo>
                  <a:pt x="266610" y="120398"/>
                </a:lnTo>
                <a:lnTo>
                  <a:pt x="242669" y="84917"/>
                </a:lnTo>
                <a:lnTo>
                  <a:pt x="207190" y="60975"/>
                </a:lnTo>
                <a:lnTo>
                  <a:pt x="163791" y="52191"/>
                </a:lnTo>
                <a:lnTo>
                  <a:pt x="282778" y="52191"/>
                </a:lnTo>
                <a:lnTo>
                  <a:pt x="305190" y="81186"/>
                </a:lnTo>
                <a:lnTo>
                  <a:pt x="321722" y="120301"/>
                </a:lnTo>
                <a:lnTo>
                  <a:pt x="327582" y="163800"/>
                </a:lnTo>
                <a:lnTo>
                  <a:pt x="324934" y="193219"/>
                </a:lnTo>
                <a:lnTo>
                  <a:pt x="317106" y="221456"/>
                </a:lnTo>
                <a:lnTo>
                  <a:pt x="304353" y="247837"/>
                </a:lnTo>
                <a:lnTo>
                  <a:pt x="286928" y="271687"/>
                </a:lnTo>
                <a:close/>
              </a:path>
              <a:path w="327659" h="327660">
                <a:moveTo>
                  <a:pt x="258132" y="275409"/>
                </a:moveTo>
                <a:lnTo>
                  <a:pt x="163791" y="275409"/>
                </a:lnTo>
                <a:lnTo>
                  <a:pt x="182622" y="273819"/>
                </a:lnTo>
                <a:lnTo>
                  <a:pt x="200785" y="269105"/>
                </a:lnTo>
                <a:lnTo>
                  <a:pt x="217895" y="261401"/>
                </a:lnTo>
                <a:lnTo>
                  <a:pt x="233567" y="250842"/>
                </a:lnTo>
                <a:lnTo>
                  <a:pt x="258132" y="27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1013" y="264873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80">
                <a:moveTo>
                  <a:pt x="97552" y="195114"/>
                </a:moveTo>
                <a:lnTo>
                  <a:pt x="59615" y="187436"/>
                </a:lnTo>
                <a:lnTo>
                  <a:pt x="28603" y="166510"/>
                </a:lnTo>
                <a:lnTo>
                  <a:pt x="7677" y="135496"/>
                </a:lnTo>
                <a:lnTo>
                  <a:pt x="0" y="97557"/>
                </a:lnTo>
                <a:lnTo>
                  <a:pt x="7677" y="59618"/>
                </a:lnTo>
                <a:lnTo>
                  <a:pt x="28603" y="28604"/>
                </a:lnTo>
                <a:lnTo>
                  <a:pt x="59615" y="7678"/>
                </a:lnTo>
                <a:lnTo>
                  <a:pt x="97552" y="0"/>
                </a:lnTo>
                <a:lnTo>
                  <a:pt x="135489" y="7678"/>
                </a:lnTo>
                <a:lnTo>
                  <a:pt x="166501" y="28604"/>
                </a:lnTo>
                <a:lnTo>
                  <a:pt x="182728" y="52654"/>
                </a:lnTo>
                <a:lnTo>
                  <a:pt x="104118" y="52654"/>
                </a:lnTo>
                <a:lnTo>
                  <a:pt x="86748" y="53490"/>
                </a:lnTo>
                <a:lnTo>
                  <a:pt x="70958" y="60777"/>
                </a:lnTo>
                <a:lnTo>
                  <a:pt x="58752" y="74027"/>
                </a:lnTo>
                <a:lnTo>
                  <a:pt x="52644" y="90974"/>
                </a:lnTo>
                <a:lnTo>
                  <a:pt x="53479" y="108347"/>
                </a:lnTo>
                <a:lnTo>
                  <a:pt x="60766" y="124138"/>
                </a:lnTo>
                <a:lnTo>
                  <a:pt x="74014" y="136344"/>
                </a:lnTo>
                <a:lnTo>
                  <a:pt x="85073" y="141175"/>
                </a:lnTo>
                <a:lnTo>
                  <a:pt x="96812" y="142915"/>
                </a:lnTo>
                <a:lnTo>
                  <a:pt x="125644" y="142915"/>
                </a:lnTo>
                <a:lnTo>
                  <a:pt x="157332" y="174603"/>
                </a:lnTo>
                <a:lnTo>
                  <a:pt x="143830" y="183430"/>
                </a:lnTo>
                <a:lnTo>
                  <a:pt x="129158" y="189862"/>
                </a:lnTo>
                <a:lnTo>
                  <a:pt x="113627" y="193792"/>
                </a:lnTo>
                <a:lnTo>
                  <a:pt x="97552" y="195114"/>
                </a:lnTo>
                <a:close/>
              </a:path>
              <a:path w="195579" h="195580">
                <a:moveTo>
                  <a:pt x="173706" y="158460"/>
                </a:moveTo>
                <a:lnTo>
                  <a:pt x="136328" y="121079"/>
                </a:lnTo>
                <a:lnTo>
                  <a:pt x="142436" y="104132"/>
                </a:lnTo>
                <a:lnTo>
                  <a:pt x="141601" y="86761"/>
                </a:lnTo>
                <a:lnTo>
                  <a:pt x="134313" y="70970"/>
                </a:lnTo>
                <a:lnTo>
                  <a:pt x="121065" y="58763"/>
                </a:lnTo>
                <a:lnTo>
                  <a:pt x="104118" y="52654"/>
                </a:lnTo>
                <a:lnTo>
                  <a:pt x="182728" y="52654"/>
                </a:lnTo>
                <a:lnTo>
                  <a:pt x="187426" y="59618"/>
                </a:lnTo>
                <a:lnTo>
                  <a:pt x="195104" y="97557"/>
                </a:lnTo>
                <a:lnTo>
                  <a:pt x="193721" y="113989"/>
                </a:lnTo>
                <a:lnTo>
                  <a:pt x="189616" y="129839"/>
                </a:lnTo>
                <a:lnTo>
                  <a:pt x="182905" y="144774"/>
                </a:lnTo>
                <a:lnTo>
                  <a:pt x="173706" y="158460"/>
                </a:lnTo>
                <a:close/>
              </a:path>
              <a:path w="195579" h="195580">
                <a:moveTo>
                  <a:pt x="125644" y="142915"/>
                </a:moveTo>
                <a:lnTo>
                  <a:pt x="96812" y="142915"/>
                </a:lnTo>
                <a:lnTo>
                  <a:pt x="108601" y="141553"/>
                </a:lnTo>
                <a:lnTo>
                  <a:pt x="119808" y="137078"/>
                </a:lnTo>
                <a:lnTo>
                  <a:pt x="125644" y="14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77246" y="271497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30861" y="62639"/>
                </a:moveTo>
                <a:lnTo>
                  <a:pt x="19115" y="60159"/>
                </a:lnTo>
                <a:lnTo>
                  <a:pt x="9156" y="53456"/>
                </a:lnTo>
                <a:lnTo>
                  <a:pt x="2297" y="43082"/>
                </a:lnTo>
                <a:lnTo>
                  <a:pt x="0" y="30862"/>
                </a:lnTo>
                <a:lnTo>
                  <a:pt x="2480" y="19117"/>
                </a:lnTo>
                <a:lnTo>
                  <a:pt x="9184" y="9158"/>
                </a:lnTo>
                <a:lnTo>
                  <a:pt x="19555" y="2297"/>
                </a:lnTo>
                <a:lnTo>
                  <a:pt x="31775" y="0"/>
                </a:lnTo>
                <a:lnTo>
                  <a:pt x="43521" y="2481"/>
                </a:lnTo>
                <a:lnTo>
                  <a:pt x="62634" y="32720"/>
                </a:lnTo>
                <a:lnTo>
                  <a:pt x="47978" y="32720"/>
                </a:lnTo>
                <a:lnTo>
                  <a:pt x="31719" y="48980"/>
                </a:lnTo>
                <a:lnTo>
                  <a:pt x="43081" y="60342"/>
                </a:lnTo>
                <a:lnTo>
                  <a:pt x="30861" y="62639"/>
                </a:lnTo>
                <a:close/>
              </a:path>
              <a:path w="62865" h="62864">
                <a:moveTo>
                  <a:pt x="59737" y="44479"/>
                </a:moveTo>
                <a:lnTo>
                  <a:pt x="47978" y="32720"/>
                </a:lnTo>
                <a:lnTo>
                  <a:pt x="62634" y="32720"/>
                </a:lnTo>
                <a:lnTo>
                  <a:pt x="62639" y="35860"/>
                </a:lnTo>
                <a:lnTo>
                  <a:pt x="61652" y="40357"/>
                </a:lnTo>
                <a:lnTo>
                  <a:pt x="59737" y="44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8965" y="2747699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164501" y="200041"/>
                </a:moveTo>
                <a:lnTo>
                  <a:pt x="120278" y="155815"/>
                </a:lnTo>
                <a:lnTo>
                  <a:pt x="122313" y="138579"/>
                </a:lnTo>
                <a:lnTo>
                  <a:pt x="0" y="16259"/>
                </a:lnTo>
                <a:lnTo>
                  <a:pt x="16258" y="0"/>
                </a:lnTo>
                <a:lnTo>
                  <a:pt x="138411" y="122160"/>
                </a:lnTo>
                <a:lnTo>
                  <a:pt x="158082" y="122160"/>
                </a:lnTo>
                <a:lnTo>
                  <a:pt x="200230" y="164310"/>
                </a:lnTo>
                <a:lnTo>
                  <a:pt x="168267" y="168076"/>
                </a:lnTo>
                <a:lnTo>
                  <a:pt x="164501" y="200041"/>
                </a:lnTo>
                <a:close/>
              </a:path>
              <a:path w="200659" h="200660">
                <a:moveTo>
                  <a:pt x="158082" y="122160"/>
                </a:moveTo>
                <a:lnTo>
                  <a:pt x="138411" y="122160"/>
                </a:lnTo>
                <a:lnTo>
                  <a:pt x="156007" y="120084"/>
                </a:lnTo>
                <a:lnTo>
                  <a:pt x="158082" y="122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0" y="5143500"/>
                </a:lnTo>
                <a:lnTo>
                  <a:pt x="914400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94D7E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7491" y="278892"/>
            <a:ext cx="4026407" cy="1286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308" y="292608"/>
            <a:ext cx="3922775" cy="748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0476" y="726948"/>
            <a:ext cx="3432047" cy="748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71491" y="354091"/>
            <a:ext cx="3410585" cy="88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3360" marR="5080" indent="-201295">
              <a:lnSpc>
                <a:spcPct val="109600"/>
              </a:lnSpc>
            </a:pPr>
            <a:r>
              <a:t>Rainbow Park</a:t>
            </a:r>
            <a:r>
              <a:rPr spc="-80"/>
              <a:t> </a:t>
            </a:r>
            <a:r>
              <a:rPr spc="5"/>
              <a:t>School  </a:t>
            </a:r>
            <a:r>
              <a:t>Boundary</a:t>
            </a:r>
            <a:r>
              <a:rPr spc="-200"/>
              <a:t> </a:t>
            </a:r>
            <a:r>
              <a:t>Analysis</a:t>
            </a:r>
          </a:p>
        </p:txBody>
      </p:sp>
      <p:sp>
        <p:nvSpPr>
          <p:cNvPr id="13" name="object 13"/>
          <p:cNvSpPr/>
          <p:nvPr/>
        </p:nvSpPr>
        <p:spPr>
          <a:xfrm>
            <a:off x="4692396" y="172212"/>
            <a:ext cx="4331207" cy="1187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36008" y="315468"/>
            <a:ext cx="99656" cy="9311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35664" y="216319"/>
            <a:ext cx="4190997" cy="10464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735664" y="216319"/>
            <a:ext cx="4191000" cy="1046480"/>
          </a:xfrm>
          <a:prstGeom prst="rect">
            <a:avLst/>
          </a:prstGeom>
          <a:ln w="9525">
            <a:solidFill>
              <a:srgbClr val="FF842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85750" marR="125730">
              <a:lnSpc>
                <a:spcPts val="3360"/>
              </a:lnSpc>
              <a:spcBef>
                <a:spcPts val="130"/>
              </a:spcBef>
            </a:pPr>
            <a:r>
              <a:rPr sz="1400" b="1" spc="-5">
                <a:latin typeface="Arial"/>
                <a:cs typeface="Arial"/>
              </a:rPr>
              <a:t>Grades K-5 Students Living </a:t>
            </a:r>
            <a:r>
              <a:rPr sz="1400" b="1">
                <a:latin typeface="Arial"/>
                <a:cs typeface="Arial"/>
              </a:rPr>
              <a:t>within </a:t>
            </a:r>
            <a:r>
              <a:rPr sz="1400" b="1" spc="-5">
                <a:latin typeface="Arial"/>
                <a:cs typeface="Arial"/>
              </a:rPr>
              <a:t>Boundary  Residing:</a:t>
            </a:r>
            <a:r>
              <a:rPr sz="1400" b="1" spc="-100">
                <a:latin typeface="Arial"/>
                <a:cs typeface="Arial"/>
              </a:rPr>
              <a:t> </a:t>
            </a:r>
            <a:r>
              <a:rPr sz="1400" b="1" spc="-5">
                <a:latin typeface="Arial"/>
                <a:cs typeface="Arial"/>
              </a:rPr>
              <a:t>298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93664" y="6408420"/>
            <a:ext cx="2904743" cy="266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763259" y="6444044"/>
            <a:ext cx="276606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5">
                <a:solidFill>
                  <a:srgbClr val="FFFFFF"/>
                </a:solidFill>
                <a:latin typeface="Arial"/>
                <a:cs typeface="Arial"/>
              </a:rPr>
              <a:t>Data source: Frontline/Location </a:t>
            </a:r>
            <a:r>
              <a:rPr sz="900" b="1" spc="-10">
                <a:solidFill>
                  <a:srgbClr val="FFFFFF"/>
                </a:solidFill>
                <a:latin typeface="Arial"/>
                <a:cs typeface="Arial"/>
              </a:rPr>
              <a:t>Analytics</a:t>
            </a:r>
            <a:r>
              <a:rPr sz="900" b="1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>
                <a:solidFill>
                  <a:srgbClr val="FFFFFF"/>
                </a:solidFill>
                <a:latin typeface="Arial"/>
                <a:cs typeface="Arial"/>
              </a:rPr>
              <a:t>12/12/25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914463" y="1529213"/>
          <a:ext cx="7302372" cy="4727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8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767">
                <a:tc>
                  <a:txBody>
                    <a:bodyPr/>
                    <a:lstStyle/>
                    <a:p>
                      <a:pPr marL="6883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spc="-5">
                          <a:latin typeface="Arial"/>
                          <a:cs typeface="Arial"/>
                        </a:rPr>
                        <a:t>School Name</a:t>
                      </a:r>
                      <a:r>
                        <a:rPr sz="2400" b="1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>
                          <a:latin typeface="Arial"/>
                          <a:cs typeface="Arial"/>
                        </a:rPr>
                        <a:t>(Enrolled)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 spc="-5">
                          <a:latin typeface="Arial"/>
                          <a:cs typeface="Arial"/>
                        </a:rPr>
                        <a:t>Count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400" b="1">
                          <a:latin typeface="Arial"/>
                          <a:cs typeface="Arial"/>
                        </a:rPr>
                        <a:t>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Rainbow Park Elementary</a:t>
                      </a:r>
                      <a:r>
                        <a:rPr sz="240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(4541)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105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3365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35.23%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45">
                          <a:latin typeface="Arial"/>
                          <a:cs typeface="Arial"/>
                        </a:rPr>
                        <a:t>Dr.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Robert B. Ingram El</a:t>
                      </a:r>
                      <a:r>
                        <a:rPr sz="2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(4121)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19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6.38%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Bunche Park Elementary</a:t>
                      </a:r>
                      <a:r>
                        <a:rPr sz="2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(0641)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14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505459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4.7%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Amelia Earhart Elementary</a:t>
                      </a:r>
                      <a:r>
                        <a:rPr sz="2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(1521)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12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4.03%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Mater Academy</a:t>
                      </a:r>
                      <a:r>
                        <a:rPr sz="2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(0100)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10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3.36%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Palm Springs Elementary (4261)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3.02%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Excelsior Charter Academy</a:t>
                      </a:r>
                      <a:r>
                        <a:rPr sz="2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(5032)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2.68%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Kipp Miami </a:t>
                      </a:r>
                      <a:r>
                        <a:rPr sz="2400">
                          <a:latin typeface="Arial"/>
                          <a:cs typeface="Arial"/>
                        </a:rPr>
                        <a:t>-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Liberty City</a:t>
                      </a:r>
                      <a:r>
                        <a:rPr sz="2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(2332)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2.68%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Nathan </a:t>
                      </a:r>
                      <a:r>
                        <a:rPr sz="2400" spc="-50">
                          <a:latin typeface="Arial"/>
                          <a:cs typeface="Arial"/>
                        </a:rPr>
                        <a:t>Young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Elementary</a:t>
                      </a:r>
                      <a:r>
                        <a:rPr sz="2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(5971)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2.68%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Scott Lake Elementary</a:t>
                      </a:r>
                      <a:r>
                        <a:rPr sz="24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(4881)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2.68%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7B51-13DD-74E7-07B6-BA8BEF8D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0885D4B-B32F-E75B-86AC-6102E5E9B57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BC1DC-48EC-6792-0C36-D63AF15E3FE4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Rainbow Elementary School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B1F497-324F-6208-8B81-29EF4B5E3FE6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329874" y="1671360"/>
          <a:ext cx="4006546" cy="4754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063414314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103334683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296147064"/>
                    </a:ext>
                  </a:extLst>
                </a:gridCol>
              </a:tblGrid>
              <a:tr h="44047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2024 - 2025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2025 - 2026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06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5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38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8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9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6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2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202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*Data pulled from February 2025 &amp; February 2026 FTE Surveys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07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D8A4C0-5B72-C467-598C-0B8E5C7DA7E8}"/>
              </a:ext>
            </a:extLst>
          </p:cNvPr>
          <p:cNvGraphicFramePr>
            <a:graphicFrameLocks noGrp="1"/>
          </p:cNvGraphicFramePr>
          <p:nvPr/>
        </p:nvGraphicFramePr>
        <p:xfrm>
          <a:off x="4928124" y="1671360"/>
          <a:ext cx="4030524" cy="3581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343508">
                  <a:extLst>
                    <a:ext uri="{9D8B030D-6E8A-4147-A177-3AD203B41FA5}">
                      <a16:colId xmlns:a16="http://schemas.microsoft.com/office/drawing/2014/main" val="3160261827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782481586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9265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UTILIZATION &amp; CAPACITY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UTILIZATION</a:t>
                      </a:r>
                    </a:p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(CAPACITY:542)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02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217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40.0%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5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215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39.7%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224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41.3%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6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196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36.2%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6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172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31.7%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3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128*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23.6%*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8839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Data: ARDA, Capacity Data: FISH Reports</a:t>
                      </a:r>
                    </a:p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PARI 3/30/2026</a:t>
                      </a:r>
                    </a:p>
                    <a:p>
                      <a:pPr algn="r"/>
                      <a:endParaRPr lang="en-US" sz="10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1921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15FC24C-375C-B8CE-8A32-BFD0F27400F3}"/>
              </a:ext>
            </a:extLst>
          </p:cNvPr>
          <p:cNvGrpSpPr/>
          <p:nvPr/>
        </p:nvGrpSpPr>
        <p:grpSpPr>
          <a:xfrm>
            <a:off x="2675582" y="2452120"/>
            <a:ext cx="558938" cy="2010698"/>
            <a:chOff x="2899602" y="2561511"/>
            <a:chExt cx="1156828" cy="180975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C42A32B-2952-D24D-D65A-B187899DB8F5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925843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8882F7-3EAF-7482-F8B2-DC74480DD5D2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290174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009F69-1C61-5F5D-546A-3A5646EB2140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654505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A3F415A-AA19-0DE2-A7DE-123046B87E51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018836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0273AC-B988-6492-83B4-231B0906A0C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561511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6141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00" y="44687"/>
            <a:ext cx="18275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4512" y="807592"/>
            <a:ext cx="8031480" cy="5227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98145" algn="just">
              <a:lnSpc>
                <a:spcPct val="100000"/>
              </a:lnSpc>
            </a:pPr>
            <a:r>
              <a:rPr sz="2800" b="1" spc="-10">
                <a:solidFill>
                  <a:srgbClr val="FFFFFF"/>
                </a:solidFill>
                <a:latin typeface="Arial"/>
                <a:cs typeface="Arial"/>
              </a:rPr>
              <a:t>Due </a:t>
            </a:r>
            <a:r>
              <a:rPr sz="2800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declining enrollment and the ability </a:t>
            </a:r>
            <a:r>
              <a:rPr sz="2800" b="1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conduct a viable educational program the  following recommendations are</a:t>
            </a:r>
            <a:r>
              <a:rPr sz="2800" b="1" spc="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proposed</a:t>
            </a:r>
            <a:r>
              <a:rPr lang="en-US" sz="2800" b="1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353695" marR="104775" indent="-340995">
              <a:lnSpc>
                <a:spcPct val="100000"/>
              </a:lnSpc>
              <a:spcBef>
                <a:spcPts val="1400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Dissolve the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current boundary for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Rainbow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Park 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2800">
              <a:latin typeface="Arial"/>
              <a:cs typeface="Arial"/>
            </a:endParaRPr>
          </a:p>
          <a:p>
            <a:pPr marL="353695" marR="5080" indent="-340995" algn="just">
              <a:lnSpc>
                <a:spcPct val="100000"/>
              </a:lnSpc>
              <a:spcBef>
                <a:spcPts val="1385"/>
              </a:spcBef>
              <a:buChar char="•"/>
              <a:tabLst>
                <a:tab pos="353695" algn="l"/>
                <a:tab pos="354330" algn="l"/>
                <a:tab pos="1005840" algn="l"/>
              </a:tabLst>
            </a:pP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Divide the Rainbow Park Elementary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School  boundary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between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Bunche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Park Elementary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00" spc="-60">
                <a:solidFill>
                  <a:srgbClr val="FFFFFF"/>
                </a:solidFill>
                <a:latin typeface="Arial"/>
                <a:cs typeface="Arial"/>
              </a:rPr>
              <a:t>Dr.	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B.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Ingram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28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10">
                <a:solidFill>
                  <a:srgbClr val="FFFFFF"/>
                </a:solidFill>
                <a:latin typeface="Arial"/>
                <a:cs typeface="Arial"/>
              </a:rPr>
              <a:t>NW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27  </a:t>
            </a:r>
            <a:r>
              <a:rPr sz="28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dividing</a:t>
            </a:r>
            <a:r>
              <a:rPr sz="28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line.</a:t>
            </a:r>
            <a:endParaRPr sz="2800">
              <a:latin typeface="Arial"/>
              <a:cs typeface="Arial"/>
            </a:endParaRPr>
          </a:p>
          <a:p>
            <a:pPr marL="353695" marR="263525" indent="-340995" algn="just">
              <a:lnSpc>
                <a:spcPct val="100000"/>
              </a:lnSpc>
              <a:spcBef>
                <a:spcPts val="1395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Establish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new boundaries for Bunche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2800" spc="-60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B.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Ingram </a:t>
            </a:r>
            <a:r>
              <a:rPr sz="2800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2800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Arial"/>
                <a:cs typeface="Arial"/>
              </a:rPr>
              <a:t>Schools.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21</a:t>
            </a:r>
            <a:endParaRPr sz="10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6890" y="99586"/>
            <a:ext cx="502666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5"/>
              <a:t>Recommendations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042736" y="5854903"/>
            <a:ext cx="2912110" cy="840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>
              <a:latin typeface="Times New Roman"/>
              <a:cs typeface="Times New Roman"/>
            </a:endParaRPr>
          </a:p>
          <a:p>
            <a:pPr marR="524510" algn="r">
              <a:lnSpc>
                <a:spcPct val="100000"/>
              </a:lnSpc>
            </a:pPr>
            <a:r>
              <a:rPr sz="1000" spc="-5">
                <a:solidFill>
                  <a:srgbClr val="000099"/>
                </a:solidFill>
                <a:latin typeface="Century Gothic"/>
                <a:cs typeface="Century Gothic"/>
              </a:rPr>
              <a:t>22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2250" y="842040"/>
            <a:ext cx="6845299" cy="4623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59780" y="2508046"/>
            <a:ext cx="583565" cy="845185"/>
          </a:xfrm>
          <a:custGeom>
            <a:avLst/>
            <a:gdLst/>
            <a:ahLst/>
            <a:cxnLst/>
            <a:rect l="l" t="t" r="r" b="b"/>
            <a:pathLst>
              <a:path w="583564" h="845185">
                <a:moveTo>
                  <a:pt x="0" y="0"/>
                </a:moveTo>
                <a:lnTo>
                  <a:pt x="582968" y="0"/>
                </a:lnTo>
                <a:lnTo>
                  <a:pt x="582968" y="844626"/>
                </a:lnTo>
                <a:lnTo>
                  <a:pt x="0" y="844626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2736" y="2508046"/>
            <a:ext cx="2912110" cy="845185"/>
          </a:xfrm>
          <a:custGeom>
            <a:avLst/>
            <a:gdLst/>
            <a:ahLst/>
            <a:cxnLst/>
            <a:rect l="l" t="t" r="r" b="b"/>
            <a:pathLst>
              <a:path w="2912109" h="845185">
                <a:moveTo>
                  <a:pt x="0" y="0"/>
                </a:moveTo>
                <a:lnTo>
                  <a:pt x="2912071" y="0"/>
                </a:lnTo>
                <a:lnTo>
                  <a:pt x="2912071" y="844626"/>
                </a:lnTo>
                <a:lnTo>
                  <a:pt x="0" y="844626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9780" y="3352672"/>
            <a:ext cx="583565" cy="822960"/>
          </a:xfrm>
          <a:custGeom>
            <a:avLst/>
            <a:gdLst/>
            <a:ahLst/>
            <a:cxnLst/>
            <a:rect l="l" t="t" r="r" b="b"/>
            <a:pathLst>
              <a:path w="583564" h="822960">
                <a:moveTo>
                  <a:pt x="0" y="0"/>
                </a:moveTo>
                <a:lnTo>
                  <a:pt x="582968" y="0"/>
                </a:lnTo>
                <a:lnTo>
                  <a:pt x="582968" y="822909"/>
                </a:lnTo>
                <a:lnTo>
                  <a:pt x="0" y="822909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2736" y="3352672"/>
            <a:ext cx="2912110" cy="822960"/>
          </a:xfrm>
          <a:custGeom>
            <a:avLst/>
            <a:gdLst/>
            <a:ahLst/>
            <a:cxnLst/>
            <a:rect l="l" t="t" r="r" b="b"/>
            <a:pathLst>
              <a:path w="2912109" h="822960">
                <a:moveTo>
                  <a:pt x="0" y="0"/>
                </a:moveTo>
                <a:lnTo>
                  <a:pt x="2912071" y="0"/>
                </a:lnTo>
                <a:lnTo>
                  <a:pt x="2912071" y="822909"/>
                </a:lnTo>
                <a:lnTo>
                  <a:pt x="0" y="822909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59780" y="4175582"/>
            <a:ext cx="583565" cy="840105"/>
          </a:xfrm>
          <a:custGeom>
            <a:avLst/>
            <a:gdLst/>
            <a:ahLst/>
            <a:cxnLst/>
            <a:rect l="l" t="t" r="r" b="b"/>
            <a:pathLst>
              <a:path w="583564" h="840104">
                <a:moveTo>
                  <a:pt x="0" y="0"/>
                </a:moveTo>
                <a:lnTo>
                  <a:pt x="582968" y="0"/>
                </a:lnTo>
                <a:lnTo>
                  <a:pt x="582968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2736" y="4175582"/>
            <a:ext cx="2912110" cy="840105"/>
          </a:xfrm>
          <a:custGeom>
            <a:avLst/>
            <a:gdLst/>
            <a:ahLst/>
            <a:cxnLst/>
            <a:rect l="l" t="t" r="r" b="b"/>
            <a:pathLst>
              <a:path w="2912109" h="840104">
                <a:moveTo>
                  <a:pt x="0" y="0"/>
                </a:moveTo>
                <a:lnTo>
                  <a:pt x="2912071" y="0"/>
                </a:lnTo>
                <a:lnTo>
                  <a:pt x="2912071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59780" y="5015242"/>
            <a:ext cx="583565" cy="840105"/>
          </a:xfrm>
          <a:custGeom>
            <a:avLst/>
            <a:gdLst/>
            <a:ahLst/>
            <a:cxnLst/>
            <a:rect l="l" t="t" r="r" b="b"/>
            <a:pathLst>
              <a:path w="583564" h="840104">
                <a:moveTo>
                  <a:pt x="0" y="0"/>
                </a:moveTo>
                <a:lnTo>
                  <a:pt x="582968" y="0"/>
                </a:lnTo>
                <a:lnTo>
                  <a:pt x="582968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42736" y="5015242"/>
            <a:ext cx="2912110" cy="840105"/>
          </a:xfrm>
          <a:custGeom>
            <a:avLst/>
            <a:gdLst/>
            <a:ahLst/>
            <a:cxnLst/>
            <a:rect l="l" t="t" r="r" b="b"/>
            <a:pathLst>
              <a:path w="2912109" h="840104">
                <a:moveTo>
                  <a:pt x="0" y="0"/>
                </a:moveTo>
                <a:lnTo>
                  <a:pt x="2912071" y="0"/>
                </a:lnTo>
                <a:lnTo>
                  <a:pt x="2912071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59780" y="5854903"/>
            <a:ext cx="583565" cy="840105"/>
          </a:xfrm>
          <a:custGeom>
            <a:avLst/>
            <a:gdLst/>
            <a:ahLst/>
            <a:cxnLst/>
            <a:rect l="l" t="t" r="r" b="b"/>
            <a:pathLst>
              <a:path w="583564" h="840104">
                <a:moveTo>
                  <a:pt x="0" y="0"/>
                </a:moveTo>
                <a:lnTo>
                  <a:pt x="582968" y="0"/>
                </a:lnTo>
                <a:lnTo>
                  <a:pt x="582968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2736" y="5854903"/>
            <a:ext cx="2912110" cy="840105"/>
          </a:xfrm>
          <a:custGeom>
            <a:avLst/>
            <a:gdLst/>
            <a:ahLst/>
            <a:cxnLst/>
            <a:rect l="l" t="t" r="r" b="b"/>
            <a:pathLst>
              <a:path w="2912109" h="840104">
                <a:moveTo>
                  <a:pt x="0" y="0"/>
                </a:moveTo>
                <a:lnTo>
                  <a:pt x="2912071" y="0"/>
                </a:lnTo>
                <a:lnTo>
                  <a:pt x="2912071" y="839660"/>
                </a:lnTo>
                <a:lnTo>
                  <a:pt x="0" y="839660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42741" y="2501703"/>
            <a:ext cx="0" cy="4199255"/>
          </a:xfrm>
          <a:custGeom>
            <a:avLst/>
            <a:gdLst/>
            <a:ahLst/>
            <a:cxnLst/>
            <a:rect l="l" t="t" r="r" b="b"/>
            <a:pathLst>
              <a:path h="4199255">
                <a:moveTo>
                  <a:pt x="0" y="0"/>
                </a:moveTo>
                <a:lnTo>
                  <a:pt x="0" y="419920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53429" y="3352675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53429" y="4175583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53429" y="5015242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53429" y="5854899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59779" y="2501703"/>
            <a:ext cx="0" cy="4199255"/>
          </a:xfrm>
          <a:custGeom>
            <a:avLst/>
            <a:gdLst/>
            <a:ahLst/>
            <a:cxnLst/>
            <a:rect l="l" t="t" r="r" b="b"/>
            <a:pathLst>
              <a:path h="4199255">
                <a:moveTo>
                  <a:pt x="0" y="0"/>
                </a:moveTo>
                <a:lnTo>
                  <a:pt x="0" y="419920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54818" y="2501703"/>
            <a:ext cx="0" cy="4199255"/>
          </a:xfrm>
          <a:custGeom>
            <a:avLst/>
            <a:gdLst/>
            <a:ahLst/>
            <a:cxnLst/>
            <a:rect l="l" t="t" r="r" b="b"/>
            <a:pathLst>
              <a:path h="4199255">
                <a:moveTo>
                  <a:pt x="0" y="0"/>
                </a:moveTo>
                <a:lnTo>
                  <a:pt x="0" y="419920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53429" y="2508053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53429" y="6694558"/>
            <a:ext cx="3507740" cy="0"/>
          </a:xfrm>
          <a:custGeom>
            <a:avLst/>
            <a:gdLst/>
            <a:ahLst/>
            <a:cxnLst/>
            <a:rect l="l" t="t" r="r" b="b"/>
            <a:pathLst>
              <a:path w="3507740">
                <a:moveTo>
                  <a:pt x="0" y="0"/>
                </a:moveTo>
                <a:lnTo>
                  <a:pt x="350774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121481" y="2551905"/>
            <a:ext cx="2653665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10">
                <a:latin typeface="Corbel"/>
                <a:cs typeface="Corbel"/>
              </a:rPr>
              <a:t>Areas </a:t>
            </a:r>
            <a:r>
              <a:rPr sz="1600" b="1" spc="-5">
                <a:latin typeface="Corbel"/>
                <a:cs typeface="Corbel"/>
              </a:rPr>
              <a:t>A </a:t>
            </a:r>
            <a:r>
              <a:rPr sz="1600" b="1" spc="-10">
                <a:latin typeface="Corbel"/>
                <a:cs typeface="Corbel"/>
              </a:rPr>
              <a:t>and </a:t>
            </a:r>
            <a:r>
              <a:rPr sz="1600" b="1" spc="-5">
                <a:latin typeface="Corbel"/>
                <a:cs typeface="Corbel"/>
              </a:rPr>
              <a:t>B represent </a:t>
            </a:r>
            <a:r>
              <a:rPr sz="1600" b="1" spc="-10">
                <a:latin typeface="Corbel"/>
                <a:cs typeface="Corbel"/>
              </a:rPr>
              <a:t>the  </a:t>
            </a:r>
            <a:r>
              <a:rPr sz="1600" b="1" spc="-5">
                <a:latin typeface="Corbel"/>
                <a:cs typeface="Corbel"/>
              </a:rPr>
              <a:t>current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Rainbow  Park</a:t>
            </a:r>
            <a:r>
              <a:rPr sz="1600" b="1" spc="-40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121481" y="3385577"/>
            <a:ext cx="2579370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>
                <a:latin typeface="Corbel"/>
                <a:cs typeface="Corbel"/>
              </a:rPr>
              <a:t>Area C represents </a:t>
            </a:r>
            <a:r>
              <a:rPr sz="1600" b="1" spc="-10">
                <a:latin typeface="Corbel"/>
                <a:cs typeface="Corbel"/>
              </a:rPr>
              <a:t>the </a:t>
            </a:r>
            <a:r>
              <a:rPr sz="1600" b="1" spc="-5">
                <a:latin typeface="Corbel"/>
                <a:cs typeface="Corbel"/>
              </a:rPr>
              <a:t>current 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Bunche Park 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21481" y="4216817"/>
            <a:ext cx="2607945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>
                <a:latin typeface="Corbel"/>
                <a:cs typeface="Corbel"/>
              </a:rPr>
              <a:t>Area D represents </a:t>
            </a:r>
            <a:r>
              <a:rPr sz="1600" b="1" spc="-10">
                <a:latin typeface="Corbel"/>
                <a:cs typeface="Corbel"/>
              </a:rPr>
              <a:t>the </a:t>
            </a:r>
            <a:r>
              <a:rPr sz="1600" b="1" spc="-5">
                <a:latin typeface="Corbel"/>
                <a:cs typeface="Corbel"/>
              </a:rPr>
              <a:t>current 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</a:t>
            </a:r>
            <a:r>
              <a:rPr sz="1600" b="1" spc="-30">
                <a:latin typeface="Corbel"/>
                <a:cs typeface="Corbel"/>
              </a:rPr>
              <a:t>Dr. </a:t>
            </a:r>
            <a:r>
              <a:rPr sz="1600" b="1" spc="-10">
                <a:latin typeface="Corbel"/>
                <a:cs typeface="Corbel"/>
              </a:rPr>
              <a:t>Robert </a:t>
            </a:r>
            <a:r>
              <a:rPr sz="1600" b="1" spc="-5">
                <a:latin typeface="Corbel"/>
                <a:cs typeface="Corbel"/>
              </a:rPr>
              <a:t>B.  Ingram</a:t>
            </a:r>
            <a:r>
              <a:rPr sz="1600" b="1" spc="-50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481" y="5056570"/>
            <a:ext cx="2736850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10">
                <a:latin typeface="Corbel"/>
                <a:cs typeface="Corbel"/>
              </a:rPr>
              <a:t>Areas </a:t>
            </a:r>
            <a:r>
              <a:rPr sz="1600" b="1" spc="-5">
                <a:latin typeface="Corbel"/>
                <a:cs typeface="Corbel"/>
              </a:rPr>
              <a:t>A </a:t>
            </a:r>
            <a:r>
              <a:rPr sz="1600" b="1" spc="-10">
                <a:latin typeface="Corbel"/>
                <a:cs typeface="Corbel"/>
              </a:rPr>
              <a:t>and </a:t>
            </a:r>
            <a:r>
              <a:rPr sz="1600" b="1" spc="-5">
                <a:latin typeface="Corbel"/>
                <a:cs typeface="Corbel"/>
              </a:rPr>
              <a:t>D represent </a:t>
            </a:r>
            <a:r>
              <a:rPr sz="1600" b="1" spc="-10">
                <a:latin typeface="Corbel"/>
                <a:cs typeface="Corbel"/>
              </a:rPr>
              <a:t>the  </a:t>
            </a:r>
            <a:r>
              <a:rPr sz="1600" b="1" spc="-5">
                <a:latin typeface="Corbel"/>
                <a:cs typeface="Corbel"/>
              </a:rPr>
              <a:t>proposed new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</a:t>
            </a:r>
            <a:r>
              <a:rPr sz="1600" b="1" spc="-30">
                <a:latin typeface="Corbel"/>
                <a:cs typeface="Corbel"/>
              </a:rPr>
              <a:t>Dr.  </a:t>
            </a:r>
            <a:r>
              <a:rPr sz="1600" b="1" spc="-10">
                <a:latin typeface="Corbel"/>
                <a:cs typeface="Corbel"/>
              </a:rPr>
              <a:t>Robert </a:t>
            </a:r>
            <a:r>
              <a:rPr sz="1600" b="1" spc="-5">
                <a:latin typeface="Corbel"/>
                <a:cs typeface="Corbel"/>
              </a:rPr>
              <a:t>B. Ingram</a:t>
            </a:r>
            <a:r>
              <a:rPr sz="1600" b="1" spc="-25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21481" y="5896323"/>
            <a:ext cx="2438400" cy="755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600" b="1" spc="-10">
                <a:latin typeface="Corbel"/>
                <a:cs typeface="Corbel"/>
              </a:rPr>
              <a:t>Areas </a:t>
            </a:r>
            <a:r>
              <a:rPr sz="1600" b="1" spc="-5">
                <a:latin typeface="Corbel"/>
                <a:cs typeface="Corbel"/>
              </a:rPr>
              <a:t>B </a:t>
            </a:r>
            <a:r>
              <a:rPr sz="1600" b="1" spc="-10">
                <a:latin typeface="Corbel"/>
                <a:cs typeface="Corbel"/>
              </a:rPr>
              <a:t>and </a:t>
            </a:r>
            <a:r>
              <a:rPr sz="1600" b="1" spc="-5">
                <a:latin typeface="Corbel"/>
                <a:cs typeface="Corbel"/>
              </a:rPr>
              <a:t>C represent </a:t>
            </a:r>
            <a:r>
              <a:rPr sz="1600" b="1" spc="-10">
                <a:latin typeface="Corbel"/>
                <a:cs typeface="Corbel"/>
              </a:rPr>
              <a:t>the  </a:t>
            </a:r>
            <a:r>
              <a:rPr sz="1600" b="1" spc="-5">
                <a:latin typeface="Corbel"/>
                <a:cs typeface="Corbel"/>
              </a:rPr>
              <a:t>proposed new </a:t>
            </a:r>
            <a:r>
              <a:rPr sz="1600" b="1" spc="-10">
                <a:latin typeface="Corbel"/>
                <a:cs typeface="Corbel"/>
              </a:rPr>
              <a:t>boundary </a:t>
            </a:r>
            <a:r>
              <a:rPr sz="1600" b="1" spc="-5">
                <a:latin typeface="Corbel"/>
                <a:cs typeface="Corbel"/>
              </a:rPr>
              <a:t>for  Bunche Park</a:t>
            </a:r>
            <a:r>
              <a:rPr sz="1600" b="1" spc="-20">
                <a:latin typeface="Corbel"/>
                <a:cs typeface="Corbel"/>
              </a:rPr>
              <a:t> </a:t>
            </a:r>
            <a:r>
              <a:rPr sz="1600" b="1" spc="-15">
                <a:latin typeface="Corbel"/>
                <a:cs typeface="Corbel"/>
              </a:rPr>
              <a:t>Elementary.</a:t>
            </a:r>
            <a:endParaRPr sz="1600">
              <a:latin typeface="Corbel"/>
              <a:cs typeface="Corbe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24449" y="5143652"/>
            <a:ext cx="425450" cy="6438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26364" marR="120650" indent="2540">
              <a:lnSpc>
                <a:spcPts val="2000"/>
              </a:lnSpc>
              <a:spcBef>
                <a:spcPts val="380"/>
              </a:spcBef>
            </a:pPr>
            <a:r>
              <a:rPr sz="2000" b="1">
                <a:latin typeface="Calibri"/>
                <a:cs typeface="Calibri"/>
              </a:rPr>
              <a:t>A  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27344" y="3476561"/>
            <a:ext cx="425450" cy="4679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2000" b="1">
                <a:latin typeface="Calibri"/>
                <a:cs typeface="Calibri"/>
              </a:rPr>
              <a:t>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27509" y="2613304"/>
            <a:ext cx="425450" cy="6438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35890" marR="123825" indent="-6350">
              <a:lnSpc>
                <a:spcPts val="2000"/>
              </a:lnSpc>
              <a:spcBef>
                <a:spcPts val="380"/>
              </a:spcBef>
            </a:pPr>
            <a:r>
              <a:rPr sz="2000" b="1">
                <a:latin typeface="Calibri"/>
                <a:cs typeface="Calibri"/>
              </a:rPr>
              <a:t>A  B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540425" y="5985954"/>
            <a:ext cx="425450" cy="6438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40335" marR="129539" indent="-5080">
              <a:lnSpc>
                <a:spcPts val="2000"/>
              </a:lnSpc>
              <a:spcBef>
                <a:spcPts val="380"/>
              </a:spcBef>
            </a:pPr>
            <a:r>
              <a:rPr sz="2000" b="1">
                <a:latin typeface="Calibri"/>
                <a:cs typeface="Calibri"/>
              </a:rPr>
              <a:t>B  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39320" y="4367529"/>
            <a:ext cx="425450" cy="46799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126364">
              <a:lnSpc>
                <a:spcPct val="100000"/>
              </a:lnSpc>
              <a:spcBef>
                <a:spcPts val="290"/>
              </a:spcBef>
            </a:pPr>
            <a:r>
              <a:rPr sz="2000" b="1">
                <a:latin typeface="Calibri"/>
                <a:cs typeface="Calibri"/>
              </a:rPr>
              <a:t>D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6926" y="7544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7980" y="809613"/>
            <a:ext cx="7477125" cy="53424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Assigned current boundary for Rainbow </a:t>
            </a:r>
            <a:r>
              <a:rPr sz="1900" b="1" spc="-10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1900" b="1" spc="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1450" indent="-158750">
              <a:lnSpc>
                <a:spcPct val="100000"/>
              </a:lnSpc>
              <a:spcBef>
                <a:spcPts val="16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the Biscayne Canal and the Seaboard</a:t>
            </a:r>
            <a:r>
              <a:rPr sz="1900" spc="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lang="en-US"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on the Biscayne Canal to Douglas Road</a:t>
            </a:r>
            <a:r>
              <a:rPr sz="1900" spc="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extended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Harem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</a:t>
            </a:r>
            <a:r>
              <a:rPr sz="19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Pervis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Jann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5" err="1">
                <a:solidFill>
                  <a:srgbClr val="FFFFFF"/>
                </a:solidFill>
                <a:latin typeface="Arial"/>
                <a:cs typeface="Arial"/>
              </a:rPr>
              <a:t>Codadad</a:t>
            </a:r>
            <a:r>
              <a:rPr sz="19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Sharar</a:t>
            </a:r>
            <a:r>
              <a:rPr sz="19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Seaboard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84785" indent="-172085"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Northeast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 to Biscayne Canal,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spcBef>
                <a:spcPts val="1260"/>
              </a:spcBef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 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45226" y="4253509"/>
            <a:ext cx="3656608" cy="2469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947" y="292734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091312"/>
            <a:ext cx="7820408" cy="30723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Assigned current boundary for Bunche </a:t>
            </a:r>
            <a:r>
              <a:rPr sz="1900" b="1" spc="-10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1900" b="1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1450" indent="-158750">
              <a:lnSpc>
                <a:spcPct val="100000"/>
              </a:lnSpc>
              <a:spcBef>
                <a:spcPts val="16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Begin at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(SR 826) at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900" spc="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on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Biscayne</a:t>
            </a: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Seaboard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Northeast to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Interchange (SR</a:t>
            </a:r>
            <a:r>
              <a:rPr sz="1900" spc="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826)</a:t>
            </a:r>
            <a:endParaRPr sz="1900">
              <a:latin typeface="Arial"/>
              <a:cs typeface="Arial"/>
            </a:endParaRPr>
          </a:p>
          <a:p>
            <a:pPr marL="171450" marR="897890" indent="-158750">
              <a:lnSpc>
                <a:spcPts val="3540"/>
              </a:lnSpc>
              <a:spcBef>
                <a:spcPts val="31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on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(SR 826)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Avenue,  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897890">
              <a:lnSpc>
                <a:spcPts val="3540"/>
              </a:lnSpc>
              <a:spcBef>
                <a:spcPts val="315"/>
              </a:spcBef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07965" y="4308096"/>
            <a:ext cx="3599729" cy="2431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0498" y="0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7702" y="679672"/>
            <a:ext cx="8480017" cy="50132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385445">
              <a:lnSpc>
                <a:spcPct val="12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Assigned current boundary for </a:t>
            </a:r>
            <a:r>
              <a:rPr sz="1900" b="1" spc="-45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Robert B. Ingram Elementary 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1450" indent="-158750">
              <a:lnSpc>
                <a:spcPct val="100000"/>
              </a:lnSpc>
              <a:spcBef>
                <a:spcPts val="10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Begin at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and Sharar</a:t>
            </a:r>
            <a:r>
              <a:rPr sz="19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5" err="1">
                <a:solidFill>
                  <a:srgbClr val="FFFFFF"/>
                </a:solidFill>
                <a:latin typeface="Arial"/>
                <a:cs typeface="Arial"/>
              </a:rPr>
              <a:t>Codadad</a:t>
            </a:r>
            <a:r>
              <a:rPr sz="19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Jann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Southwest to</a:t>
            </a:r>
            <a:r>
              <a:rPr sz="19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 err="1">
                <a:solidFill>
                  <a:srgbClr val="FFFFFF"/>
                </a:solidFill>
                <a:latin typeface="Arial"/>
                <a:cs typeface="Arial"/>
              </a:rPr>
              <a:t>Perviz</a:t>
            </a:r>
            <a:endParaRPr sz="1900" err="1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Harem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Southwest to Douglas Road Extension (approximately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37</a:t>
            </a:r>
            <a:r>
              <a:rPr sz="1900" spc="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Avenue)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Biscayne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47</a:t>
            </a:r>
            <a:r>
              <a:rPr sz="19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127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71450" marR="4953000" indent="-158750">
              <a:lnSpc>
                <a:spcPct val="120000"/>
              </a:lnSpc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Sharar</a:t>
            </a:r>
            <a:r>
              <a:rPr sz="19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Avenue,  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 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4953000">
              <a:lnSpc>
                <a:spcPct val="120000"/>
              </a:lnSpc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28513" y="4278312"/>
            <a:ext cx="3671647" cy="2479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466" y="289243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091312"/>
            <a:ext cx="6510655" cy="299710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Proposed boundary for Bunche </a:t>
            </a:r>
            <a:r>
              <a:rPr sz="1900" b="1" spc="-10">
                <a:solidFill>
                  <a:srgbClr val="FFFFFF"/>
                </a:solidFill>
                <a:latin typeface="Arial"/>
                <a:cs typeface="Arial"/>
              </a:rPr>
              <a:t>Park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1900" b="1" spc="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1450" indent="-158750">
              <a:lnSpc>
                <a:spcPct val="100000"/>
              </a:lnSpc>
              <a:spcBef>
                <a:spcPts val="16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(SR 826) at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900" spc="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Seaboard</a:t>
            </a:r>
            <a:r>
              <a:rPr sz="19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Northeast to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(SR 826)</a:t>
            </a:r>
            <a:r>
              <a:rPr sz="1900" spc="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Interchange</a:t>
            </a:r>
            <a:endParaRPr sz="1900">
              <a:latin typeface="Arial"/>
              <a:cs typeface="Arial"/>
            </a:endParaRPr>
          </a:p>
          <a:p>
            <a:pPr marL="171450" marR="5080" indent="-158750">
              <a:lnSpc>
                <a:spcPct val="154800"/>
              </a:lnSpc>
              <a:spcBef>
                <a:spcPts val="10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on Palmetto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(SR 826)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Avenue,  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ct val="154800"/>
              </a:lnSpc>
              <a:spcBef>
                <a:spcPts val="10"/>
              </a:spcBef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16529" y="4061650"/>
            <a:ext cx="3873355" cy="2616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1380" y="1094803"/>
            <a:ext cx="8015292" cy="30723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Proposed boundary for </a:t>
            </a:r>
            <a:r>
              <a:rPr sz="1900" b="1" spc="-45">
                <a:solidFill>
                  <a:srgbClr val="FFFFFF"/>
                </a:solidFill>
                <a:latin typeface="Arial"/>
                <a:cs typeface="Arial"/>
              </a:rPr>
              <a:t>Dr. </a:t>
            </a:r>
            <a:r>
              <a:rPr sz="1900" b="1" spc="-5">
                <a:solidFill>
                  <a:srgbClr val="FFFFFF"/>
                </a:solidFill>
                <a:latin typeface="Arial"/>
                <a:cs typeface="Arial"/>
              </a:rPr>
              <a:t>Robert B. Ingram Elementary</a:t>
            </a:r>
            <a:r>
              <a:rPr sz="1900" b="1" spc="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900">
              <a:latin typeface="Arial"/>
              <a:cs typeface="Arial"/>
            </a:endParaRPr>
          </a:p>
          <a:p>
            <a:pPr marL="171450" indent="-158750">
              <a:lnSpc>
                <a:spcPct val="100000"/>
              </a:lnSpc>
              <a:spcBef>
                <a:spcPts val="160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 at Begin at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and Biscayne</a:t>
            </a:r>
            <a:r>
              <a:rPr sz="1900" spc="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45"/>
              </a:spcBef>
              <a:buChar char="•"/>
              <a:tabLst>
                <a:tab pos="185420" algn="l"/>
              </a:tabLst>
            </a:pPr>
            <a:r>
              <a:rPr sz="19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47</a:t>
            </a:r>
            <a:r>
              <a:rPr sz="19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South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127 Street</a:t>
            </a:r>
            <a:endParaRPr sz="19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1260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9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900">
              <a:latin typeface="Arial"/>
              <a:cs typeface="Arial"/>
            </a:endParaRPr>
          </a:p>
          <a:p>
            <a:pPr marL="171450" marR="4489450" indent="-158750">
              <a:lnSpc>
                <a:spcPts val="3540"/>
              </a:lnSpc>
              <a:spcBef>
                <a:spcPts val="315"/>
              </a:spcBef>
              <a:buChar char="•"/>
              <a:tabLst>
                <a:tab pos="185420" algn="l"/>
              </a:tabLst>
            </a:pP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North to Biscayne Canal,  </a:t>
            </a: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</a:t>
            </a:r>
            <a:endParaRPr lang="en-US" sz="190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4489450">
              <a:lnSpc>
                <a:spcPts val="3540"/>
              </a:lnSpc>
              <a:spcBef>
                <a:spcPts val="315"/>
              </a:spcBef>
              <a:tabLst>
                <a:tab pos="185420" algn="l"/>
              </a:tabLst>
            </a:pPr>
            <a:r>
              <a:rPr lang="en-US" sz="1900" spc="-5">
                <a:solidFill>
                  <a:srgbClr val="FFFFFF"/>
                </a:solidFill>
                <a:latin typeface="Arial"/>
                <a:cs typeface="Arial"/>
              </a:rPr>
              <a:t>       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9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9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44610" y="4055162"/>
            <a:ext cx="3913372" cy="26431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0466" y="289243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3502" y="0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300251" y="640080"/>
            <a:ext cx="8461611" cy="5334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Beginning </a:t>
            </a:r>
            <a:r>
              <a:rPr lang="en-US" sz="2000" b="1" spc="5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lang="en-US" sz="2000" b="1">
                <a:solidFill>
                  <a:schemeClr val="bg1"/>
                </a:solidFill>
                <a:latin typeface="Arial"/>
                <a:cs typeface="Arial"/>
              </a:rPr>
              <a:t>the 2026-2027 </a:t>
            </a:r>
            <a:r>
              <a:rPr lang="en-US" sz="2000" b="1" spc="-5">
                <a:solidFill>
                  <a:schemeClr val="bg1"/>
                </a:solidFill>
                <a:latin typeface="Arial"/>
                <a:cs typeface="Arial"/>
              </a:rPr>
              <a:t>School</a:t>
            </a:r>
            <a:r>
              <a:rPr lang="en-US" sz="2000" b="1" spc="-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spc="-25">
                <a:solidFill>
                  <a:schemeClr val="bg1"/>
                </a:solidFill>
                <a:latin typeface="Arial"/>
                <a:cs typeface="Arial"/>
              </a:rPr>
              <a:t>Year: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marL="184150" marR="20320" indent="-171450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New boundaries will be established for </a:t>
            </a:r>
            <a:r>
              <a:rPr lang="en-US" sz="2000" spc="-35">
                <a:solidFill>
                  <a:schemeClr val="bg1"/>
                </a:solidFill>
                <a:latin typeface="Arial"/>
                <a:cs typeface="Arial"/>
              </a:rPr>
              <a:t>Dr.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Robert B. Ingram  Elementary School to include the West portion of Rainbow Park  Elementary School boundary (Area</a:t>
            </a:r>
            <a:r>
              <a:rPr lang="en-US" sz="2000" spc="-27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A).</a:t>
            </a:r>
          </a:p>
          <a:p>
            <a:pPr marL="184150" marR="20955" indent="-171450">
              <a:lnSpc>
                <a:spcPct val="100000"/>
              </a:lnSpc>
              <a:spcBef>
                <a:spcPts val="1385"/>
              </a:spcBef>
              <a:buChar char="•"/>
              <a:tabLst>
                <a:tab pos="185420" algn="l"/>
              </a:tabLst>
            </a:pPr>
            <a:r>
              <a:rPr lang="en-US" sz="2000" spc="-35">
                <a:solidFill>
                  <a:schemeClr val="bg1"/>
                </a:solidFill>
                <a:latin typeface="Arial"/>
                <a:cs typeface="Arial"/>
              </a:rPr>
              <a:t>Dr. 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Robert B. Ingram Elementary</a:t>
            </a:r>
            <a:r>
              <a:rPr lang="en-US" sz="2000" spc="-15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School will be the new boundary elementary school for students in </a:t>
            </a:r>
            <a:r>
              <a:rPr lang="en-US" sz="2000" spc="-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K – 5 residing in Area A.</a:t>
            </a:r>
          </a:p>
          <a:p>
            <a:pPr marL="184150" marR="20955" indent="-171450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Approximately 28 rising 1st through 5th grade students, currently  attending Rainbow Park Elementary and residing in Area A, may attend </a:t>
            </a:r>
            <a:r>
              <a:rPr lang="en-US" sz="2000" spc="-35">
                <a:solidFill>
                  <a:schemeClr val="bg1"/>
                </a:solidFill>
                <a:latin typeface="Arial"/>
                <a:cs typeface="Arial"/>
              </a:rPr>
              <a:t>Dr.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Robert B. Ingram Elementary</a:t>
            </a:r>
            <a:r>
              <a:rPr lang="en-US" sz="2000" spc="-17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School.</a:t>
            </a:r>
          </a:p>
          <a:p>
            <a:pPr marL="184150" marR="5080" indent="-171450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The Dance Magnet program will move to </a:t>
            </a:r>
            <a:r>
              <a:rPr lang="en-US" sz="2000" spc="-35">
                <a:solidFill>
                  <a:schemeClr val="bg1"/>
                </a:solidFill>
                <a:latin typeface="Arial"/>
                <a:cs typeface="Arial"/>
              </a:rPr>
              <a:t>Dr.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Robert B. Ingram  Elementary School – Approximately 18 rising 1st through 5th grade  students participating in the Dance Magnet, </a:t>
            </a:r>
            <a:r>
              <a:rPr lang="en-US" sz="2000" spc="-50">
                <a:solidFill>
                  <a:schemeClr val="bg1"/>
                </a:solidFill>
                <a:latin typeface="Arial"/>
                <a:cs typeface="Arial"/>
              </a:rPr>
              <a:t>(11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from inside the  Rainbow Park Boundary and 7 from outside the boundary), will  continue in the</a:t>
            </a:r>
            <a:r>
              <a:rPr lang="en-US" sz="2000" spc="-114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program.  Dr. Robert B. Ingram Elementary has a larger capacity, providing an opportunity for the Dance Magnet program to grow.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28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8982" y="169599"/>
            <a:ext cx="662495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/>
              <a:t>Attendance </a:t>
            </a:r>
            <a:r>
              <a:rPr sz="1800" spc="-5"/>
              <a:t>Boundary Committee </a:t>
            </a:r>
            <a:r>
              <a:rPr sz="1800" spc="-15"/>
              <a:t>(ABC) </a:t>
            </a:r>
            <a:r>
              <a:rPr sz="1800" spc="-10"/>
              <a:t>Timeline at </a:t>
            </a:r>
            <a:r>
              <a:rPr sz="1800" spc="-5"/>
              <a:t>a</a:t>
            </a:r>
            <a:r>
              <a:rPr sz="1800" spc="150"/>
              <a:t> </a:t>
            </a:r>
            <a:r>
              <a:rPr sz="1800" spc="-5"/>
              <a:t>Glance</a:t>
            </a:r>
            <a:endParaRPr sz="18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280208"/>
              </p:ext>
            </p:extLst>
          </p:nvPr>
        </p:nvGraphicFramePr>
        <p:xfrm>
          <a:off x="574040" y="469385"/>
          <a:ext cx="8226653" cy="6252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6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197">
                <a:tc>
                  <a:txBody>
                    <a:bodyPr/>
                    <a:lstStyle/>
                    <a:p>
                      <a:pPr marL="127000">
                        <a:lnSpc>
                          <a:spcPts val="1325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October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23,</a:t>
                      </a:r>
                      <a:r>
                        <a:rPr sz="1200" b="1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ts val="1325"/>
                        </a:lnSpc>
                      </a:pP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Orientation meeting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 ABC</a:t>
                      </a:r>
                      <a:r>
                        <a:rPr sz="1200" spc="-1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members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November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20,</a:t>
                      </a:r>
                      <a:r>
                        <a:rPr sz="12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776605" marR="120650">
                        <a:lnSpc>
                          <a:spcPct val="100000"/>
                        </a:lnSpc>
                        <a:spcBef>
                          <a:spcPts val="500"/>
                        </a:spcBef>
                        <a:tabLst>
                          <a:tab pos="1854200" algn="l"/>
                          <a:tab pos="2206625" algn="l"/>
                          <a:tab pos="2884805" algn="l"/>
                          <a:tab pos="4231640" algn="l"/>
                        </a:tabLst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	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	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	ta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/a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is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	sc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ho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ol 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recommendations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Friday,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November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21,</a:t>
                      </a:r>
                      <a:r>
                        <a:rPr sz="1200" b="1" spc="-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76605" marR="123189">
                        <a:lnSpc>
                          <a:spcPct val="100000"/>
                        </a:lnSpc>
                        <a:spcBef>
                          <a:spcPts val="520"/>
                        </a:spcBef>
                        <a:tabLst>
                          <a:tab pos="1572260" algn="l"/>
                          <a:tab pos="1837689" algn="l"/>
                          <a:tab pos="2427605" algn="l"/>
                          <a:tab pos="3689350" algn="l"/>
                          <a:tab pos="4340225" algn="l"/>
                        </a:tabLst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nc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	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ll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y	ta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	s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	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 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notified, and communications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were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sent to</a:t>
                      </a:r>
                      <a:r>
                        <a:rPr sz="1200" spc="-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parents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60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913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December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4,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ABC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identified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final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targeted/advised</a:t>
                      </a:r>
                      <a:r>
                        <a:rPr sz="1200" spc="-1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2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264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Friday,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December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5,</a:t>
                      </a:r>
                      <a:r>
                        <a:rPr sz="12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5410" marB="0"/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Principals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final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targeted/advised schools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were</a:t>
                      </a:r>
                      <a:r>
                        <a:rPr sz="12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notified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54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328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Wednesday,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December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10,</a:t>
                      </a:r>
                      <a:r>
                        <a:rPr sz="1200" b="1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795" marB="0"/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Regions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submit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community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r>
                        <a:rPr sz="1200" spc="-1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779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78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January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 – January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30,</a:t>
                      </a:r>
                      <a:r>
                        <a:rPr sz="1200" b="1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776605" marR="12255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Community Meetings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were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conducted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 </a:t>
                      </a:r>
                      <a:r>
                        <a:rPr sz="12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Targeted </a:t>
                      </a:r>
                      <a:r>
                        <a:rPr sz="12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 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Advised</a:t>
                      </a:r>
                      <a:r>
                        <a:rPr sz="1200" spc="-7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schools.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15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February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 marL="776605" marR="119380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ABC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reviewed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recommendations submitted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 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community/Region Offices and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approved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 final  targeted and advised</a:t>
                      </a:r>
                      <a:r>
                        <a:rPr sz="12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March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12,</a:t>
                      </a:r>
                      <a:r>
                        <a:rPr sz="12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776605" marR="123189" algn="just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ABC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boundary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recommendations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were presented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Educational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Opportunity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Access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Advisory Committee  (EOAAC)</a:t>
                      </a:r>
                      <a:r>
                        <a:rPr sz="1200" spc="-5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meeting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86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507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Thursday,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March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17,</a:t>
                      </a:r>
                      <a:r>
                        <a:rPr sz="12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776605" marR="121285" algn="just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Region Superintendents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present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recommendations  approved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 the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ABC </a:t>
                      </a:r>
                      <a:r>
                        <a:rPr sz="12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Superintendent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of Schools,  School Board Attorney and appropriate</a:t>
                      </a:r>
                      <a:r>
                        <a:rPr sz="1200" spc="-1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staff.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Wednesday, </a:t>
                      </a:r>
                      <a:r>
                        <a:rPr sz="1200" b="1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April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22,</a:t>
                      </a: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776605" marR="120650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Board Conference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Session </a:t>
                      </a:r>
                      <a:r>
                        <a:rPr sz="12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Initial Reading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 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Attendance Zones</a:t>
                      </a:r>
                      <a:r>
                        <a:rPr sz="12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-202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4795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01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Wednesday,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June </a:t>
                      </a:r>
                      <a:r>
                        <a:rPr sz="120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17,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" marB="0"/>
                </a:tc>
                <a:tc>
                  <a:txBody>
                    <a:bodyPr/>
                    <a:lstStyle/>
                    <a:p>
                      <a:pPr marL="77660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School Board Meeting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Final</a:t>
                      </a:r>
                      <a:r>
                        <a:rPr sz="1200" b="1" spc="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Reading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776605">
                        <a:lnSpc>
                          <a:spcPct val="100000"/>
                        </a:lnSpc>
                      </a:pP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Attendance Zones </a:t>
                      </a:r>
                      <a:r>
                        <a:rPr sz="12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2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-202</a:t>
                      </a:r>
                      <a:r>
                        <a:rPr lang="en-US" sz="12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0223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86542" y="9745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455630" y="749393"/>
            <a:ext cx="8442325" cy="5637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Beginning </a:t>
            </a:r>
            <a:r>
              <a:rPr lang="en-US" sz="2200" b="1" spc="5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lang="en-US" sz="2200" b="1">
                <a:solidFill>
                  <a:schemeClr val="bg1"/>
                </a:solidFill>
                <a:latin typeface="Arial"/>
                <a:cs typeface="Arial"/>
              </a:rPr>
              <a:t>the 2026-2027 </a:t>
            </a:r>
            <a:r>
              <a:rPr lang="en-US" sz="2200" b="1" spc="-5">
                <a:solidFill>
                  <a:schemeClr val="bg1"/>
                </a:solidFill>
                <a:latin typeface="Arial"/>
                <a:cs typeface="Arial"/>
              </a:rPr>
              <a:t>School</a:t>
            </a:r>
            <a:r>
              <a:rPr lang="en-US" sz="2200" b="1" spc="-2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spc="-25">
                <a:solidFill>
                  <a:schemeClr val="bg1"/>
                </a:solidFill>
                <a:latin typeface="Arial"/>
                <a:cs typeface="Arial"/>
              </a:rPr>
              <a:t>Year:</a:t>
            </a: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marL="184150" marR="5080" indent="-171450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  <a:tab pos="890905" algn="l"/>
                <a:tab pos="2346325" algn="l"/>
                <a:tab pos="2900045" algn="l"/>
                <a:tab pos="3379470" algn="l"/>
                <a:tab pos="4864735" algn="l"/>
                <a:tab pos="5359400" algn="l"/>
                <a:tab pos="6418580" algn="l"/>
                <a:tab pos="7139305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New	boundaries	will	be	established	for	Bunche	Park	Elementary  School to include the East portion of Rainbow Park Elementary School  boundary (Area</a:t>
            </a:r>
            <a:r>
              <a:rPr lang="en-US" sz="2200" spc="-14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B).</a:t>
            </a:r>
          </a:p>
          <a:p>
            <a:pPr marL="184150" marR="259715" indent="-171450">
              <a:lnSpc>
                <a:spcPct val="100000"/>
              </a:lnSpc>
              <a:spcBef>
                <a:spcPts val="1385"/>
              </a:spcBef>
              <a:buChar char="•"/>
              <a:tabLst>
                <a:tab pos="185420" algn="l"/>
                <a:tab pos="605155" algn="l"/>
                <a:tab pos="912494" algn="l"/>
                <a:tab pos="1189990" algn="l"/>
                <a:tab pos="1680210" algn="l"/>
                <a:tab pos="2466975" algn="l"/>
                <a:tab pos="3564254" algn="l"/>
                <a:tab pos="4591685" algn="l"/>
                <a:tab pos="5588000" algn="l"/>
                <a:tab pos="5894070" algn="l"/>
                <a:tab pos="6388735" algn="l"/>
                <a:tab pos="6807834" algn="l"/>
                <a:tab pos="7960995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Bunche Park Elementary</a:t>
            </a:r>
            <a:r>
              <a:rPr lang="en-US" sz="2200" spc="-114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School will be the new boundary elementary school for students in </a:t>
            </a:r>
            <a:r>
              <a:rPr lang="en-US" sz="2200" spc="-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K – 5 residing in Area B.</a:t>
            </a:r>
          </a:p>
          <a:p>
            <a:pPr marL="184150" marR="20955" indent="-171450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  <a:tab pos="1987550" algn="l"/>
                <a:tab pos="2459355" algn="l"/>
                <a:tab pos="3256915" algn="l"/>
                <a:tab pos="3784600" algn="l"/>
                <a:tab pos="4834255" algn="l"/>
                <a:tab pos="5377180" algn="l"/>
                <a:tab pos="6215380" algn="l"/>
                <a:tab pos="7434580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Approximately	63	rising	1st	through	5th	grade	students,	currently  attending Rainbow Park Elementary and residing in Area B, may attend Bunche Park Elementary</a:t>
            </a:r>
            <a:r>
              <a:rPr lang="en-US" sz="2200" spc="-155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School.</a:t>
            </a:r>
          </a:p>
          <a:p>
            <a:pPr marL="184150" marR="210185" indent="-171450" algn="just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Sixteen rising 1st through 5th grade students attending Rainbow Park  Elementary but residing outside of the school boundary will have the  choice option to attend Bunche Park </a:t>
            </a:r>
            <a:r>
              <a:rPr lang="en-US" sz="2200" spc="-15">
                <a:solidFill>
                  <a:schemeClr val="bg1"/>
                </a:solidFill>
                <a:latin typeface="Arial"/>
                <a:cs typeface="Arial"/>
              </a:rPr>
              <a:t>Elementary, </a:t>
            </a:r>
            <a:r>
              <a:rPr lang="en-US" sz="2200" spc="-35">
                <a:solidFill>
                  <a:schemeClr val="bg1"/>
                </a:solidFill>
                <a:latin typeface="Arial"/>
                <a:cs typeface="Arial"/>
              </a:rPr>
              <a:t>Dr.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Robert B. Ingram  Elementary.</a:t>
            </a:r>
          </a:p>
          <a:p>
            <a:pPr marL="184150" marR="210185" indent="-171450" algn="just">
              <a:lnSpc>
                <a:spcPct val="100000"/>
              </a:lnSpc>
              <a:spcBef>
                <a:spcPts val="1400"/>
              </a:spcBef>
              <a:buChar char="•"/>
              <a:tabLst>
                <a:tab pos="185420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Middle School and High School boundaries will remain the</a:t>
            </a:r>
            <a:r>
              <a:rPr lang="en-US" sz="2200" spc="-14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same.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29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3664B-B866-957E-C729-C8338D836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C3908A7-457B-3BED-FBB7-C58DBCAAD0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745"/>
            <a:ext cx="914400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lang="en-US" sz="42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2A9EDEA-D82F-933E-0294-10B2555E55D5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29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85A23-BDF5-323F-C470-C346CB99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35" y="988169"/>
            <a:ext cx="7129930" cy="48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1519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5D9E1-9C36-5390-3EB9-BFD74482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7A924DA-9934-3207-689A-E4A4FA3415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745"/>
            <a:ext cx="9144000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lang="en-US" sz="42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BF20F03-5B32-411E-DB14-A2F518C69FD1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29</a:t>
            </a:r>
            <a:endParaRPr sz="900">
              <a:latin typeface="Century Gothic"/>
              <a:cs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6D2B2-AD3C-2F53-F4B0-1950547D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40" y="969977"/>
            <a:ext cx="7153520" cy="491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6507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7F6D5-E2D9-9F7E-60EC-C4E34CA00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ACAD1CD-4105-C8AD-6C22-FC87B072F1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6542" y="9745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B930218-772A-9A6B-E384-0F363690DA9C}"/>
              </a:ext>
            </a:extLst>
          </p:cNvPr>
          <p:cNvSpPr txBox="1"/>
          <p:nvPr/>
        </p:nvSpPr>
        <p:spPr>
          <a:xfrm>
            <a:off x="350837" y="988552"/>
            <a:ext cx="8442325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Dr. Robert B. Ingram Elementary  is a B rated school offering a gifted program.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Dr. Robert B. Ingram Elementary offers two after school programs and extended learning opportunities.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Dr. Robert B. Ingram Elementary offers a variety of extracurricular clubs such as: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5000 Role Models 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Young Ladies of Royalty​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Chess​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Dance​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Legos​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4303BFB-C499-73F1-82C6-5FE058B8BCAB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29</a:t>
            </a:r>
            <a:endParaRPr sz="9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4372493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5C514-FFBC-593D-437B-6BC46470B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8EBC3E2-56E7-5FEB-1B86-A465E93ACF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6542" y="9745"/>
            <a:ext cx="18065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-5">
                <a:solidFill>
                  <a:srgbClr val="F2F2F2"/>
                </a:solidFill>
              </a:rPr>
              <a:t>Effects</a:t>
            </a:r>
            <a:endParaRPr sz="42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E75AE4D-616E-89DA-D4BD-B5274AF433DA}"/>
              </a:ext>
            </a:extLst>
          </p:cNvPr>
          <p:cNvSpPr txBox="1"/>
          <p:nvPr/>
        </p:nvSpPr>
        <p:spPr>
          <a:xfrm>
            <a:off x="455630" y="749393"/>
            <a:ext cx="8442325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b="1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Bunche Park Elementary offers an ASD Program K-5.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Bunche Park Elementary offers after school care and extended learning opportunities.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Bunche Park Elementary offers a variety of extracurricular clubs such as: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STEM​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Mentorship &amp; Tutoring​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r>
              <a:rPr lang="en-US" sz="2400" spc="-25">
                <a:solidFill>
                  <a:schemeClr val="bg1"/>
                </a:solidFill>
                <a:latin typeface="Arial"/>
                <a:cs typeface="Arial"/>
              </a:rPr>
              <a:t>Drama &amp; Dance Club​</a:t>
            </a:r>
          </a:p>
          <a:p>
            <a:pPr marL="812800" lvl="1" indent="-342900"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spc="-25">
              <a:solidFill>
                <a:schemeClr val="bg1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9DC2BCD-F9FE-A37B-30FD-7FA0F56C21C8}"/>
              </a:ext>
            </a:extLst>
          </p:cNvPr>
          <p:cNvSpPr txBox="1"/>
          <p:nvPr/>
        </p:nvSpPr>
        <p:spPr>
          <a:xfrm>
            <a:off x="828166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29</a:t>
            </a:r>
            <a:endParaRPr sz="9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037647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7339" y="355980"/>
            <a:ext cx="5450205" cy="1164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3030"/>
              </a:lnSpc>
            </a:pPr>
            <a:r>
              <a:rPr sz="2800" spc="-5"/>
              <a:t>Proposed Attendance</a:t>
            </a:r>
            <a:r>
              <a:rPr sz="2800" spc="-60"/>
              <a:t> </a:t>
            </a:r>
            <a:r>
              <a:rPr sz="2800" spc="-5"/>
              <a:t>Boundary  Recommendations</a:t>
            </a:r>
            <a:endParaRPr sz="2800"/>
          </a:p>
          <a:p>
            <a:pPr algn="ctr">
              <a:lnSpc>
                <a:spcPts val="2980"/>
              </a:lnSpc>
            </a:pPr>
            <a:r>
              <a:rPr sz="2800" spc="-5"/>
              <a:t>Central Region Office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0" y="1902955"/>
            <a:ext cx="9144000" cy="3211830"/>
          </a:xfrm>
          <a:custGeom>
            <a:avLst/>
            <a:gdLst/>
            <a:ahLst/>
            <a:cxnLst/>
            <a:rect l="l" t="t" r="r" b="b"/>
            <a:pathLst>
              <a:path w="9144000" h="3211829">
                <a:moveTo>
                  <a:pt x="0" y="3211690"/>
                </a:moveTo>
                <a:lnTo>
                  <a:pt x="9144000" y="3211690"/>
                </a:lnTo>
                <a:lnTo>
                  <a:pt x="9144000" y="0"/>
                </a:lnTo>
                <a:lnTo>
                  <a:pt x="0" y="0"/>
                </a:lnTo>
                <a:lnTo>
                  <a:pt x="0" y="3211690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89186" y="6233081"/>
            <a:ext cx="226060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Manuel S.</a:t>
            </a:r>
            <a:r>
              <a:rPr sz="1800" b="1" spc="-2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Garcia</a:t>
            </a:r>
            <a:endParaRPr sz="18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5298" y="6233081"/>
            <a:ext cx="235712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Ms. Brenda</a:t>
            </a:r>
            <a:r>
              <a:rPr sz="1800" b="1" spc="-6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D4EFF4"/>
                </a:solidFill>
                <a:latin typeface="Arial"/>
                <a:cs typeface="Arial"/>
              </a:rPr>
              <a:t>Swain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432" y="1970532"/>
            <a:ext cx="4564379" cy="1897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572" y="2005279"/>
            <a:ext cx="4419493" cy="1752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043" y="1995754"/>
            <a:ext cx="4438650" cy="1771650"/>
          </a:xfrm>
          <a:custGeom>
            <a:avLst/>
            <a:gdLst/>
            <a:ahLst/>
            <a:cxnLst/>
            <a:rect l="l" t="t" r="r" b="b"/>
            <a:pathLst>
              <a:path w="4438650" h="1771650">
                <a:moveTo>
                  <a:pt x="0" y="0"/>
                </a:moveTo>
                <a:lnTo>
                  <a:pt x="4438548" y="0"/>
                </a:lnTo>
                <a:lnTo>
                  <a:pt x="4438548" y="1771167"/>
                </a:lnTo>
                <a:lnTo>
                  <a:pt x="0" y="177116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2188" y="1972055"/>
            <a:ext cx="4564379" cy="18958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24933" y="2005612"/>
            <a:ext cx="4412691" cy="1751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15408" y="1996084"/>
            <a:ext cx="4438650" cy="1771014"/>
          </a:xfrm>
          <a:custGeom>
            <a:avLst/>
            <a:gdLst/>
            <a:ahLst/>
            <a:cxnLst/>
            <a:rect l="l" t="t" r="r" b="b"/>
            <a:pathLst>
              <a:path w="4438650" h="1771014">
                <a:moveTo>
                  <a:pt x="0" y="0"/>
                </a:moveTo>
                <a:lnTo>
                  <a:pt x="4438548" y="0"/>
                </a:lnTo>
                <a:lnTo>
                  <a:pt x="4438548" y="1770824"/>
                </a:lnTo>
                <a:lnTo>
                  <a:pt x="0" y="1770824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535" y="3602735"/>
            <a:ext cx="2194559" cy="571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5928" y="3621023"/>
            <a:ext cx="2071115" cy="591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7987" y="3624834"/>
            <a:ext cx="2074545" cy="45148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8580" rIns="0" bIns="0" rtlCol="0">
            <a:spAutoFit/>
          </a:bodyPr>
          <a:lstStyle/>
          <a:p>
            <a:pPr marL="452120" marR="165735" indent="-280670">
              <a:lnSpc>
                <a:spcPts val="1300"/>
              </a:lnSpc>
              <a:spcBef>
                <a:spcPts val="540"/>
              </a:spcBef>
            </a:pPr>
            <a:r>
              <a:rPr sz="1200" b="1">
                <a:latin typeface="Arial Black"/>
                <a:cs typeface="Arial Black"/>
              </a:rPr>
              <a:t>Georgia </a:t>
            </a:r>
            <a:r>
              <a:rPr sz="1200" b="1" spc="-10">
                <a:latin typeface="Arial Black"/>
                <a:cs typeface="Arial Black"/>
              </a:rPr>
              <a:t>Jones-Ayers  </a:t>
            </a:r>
            <a:r>
              <a:rPr sz="1200" b="1">
                <a:latin typeface="Arial Black"/>
                <a:cs typeface="Arial Black"/>
              </a:rPr>
              <a:t>Middle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16852" y="3602735"/>
            <a:ext cx="2193035" cy="571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81443" y="4075798"/>
            <a:ext cx="1863851" cy="1365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81443" y="3621023"/>
            <a:ext cx="1863851" cy="38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875894" y="3624834"/>
            <a:ext cx="2074545" cy="45148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8580" rIns="0" bIns="0" rtlCol="0">
            <a:spAutoFit/>
          </a:bodyPr>
          <a:lstStyle/>
          <a:p>
            <a:pPr marL="249554" marR="241300" indent="118745">
              <a:lnSpc>
                <a:spcPts val="1300"/>
              </a:lnSpc>
              <a:spcBef>
                <a:spcPts val="540"/>
              </a:spcBef>
            </a:pPr>
            <a:r>
              <a:rPr sz="1200" b="1">
                <a:latin typeface="Arial Black"/>
                <a:cs typeface="Arial Black"/>
              </a:rPr>
              <a:t>Lenora </a:t>
            </a:r>
            <a:r>
              <a:rPr sz="1200" b="1" spc="10">
                <a:latin typeface="Arial Black"/>
                <a:cs typeface="Arial Black"/>
              </a:rPr>
              <a:t>B. </a:t>
            </a:r>
            <a:r>
              <a:rPr sz="1200" b="1" spc="-5">
                <a:latin typeface="Arial Black"/>
                <a:cs typeface="Arial Black"/>
              </a:rPr>
              <a:t>Smith  </a:t>
            </a:r>
            <a:r>
              <a:rPr sz="1200" b="1" spc="5">
                <a:latin typeface="Arial Black"/>
                <a:cs typeface="Arial Black"/>
              </a:rPr>
              <a:t>Elementary</a:t>
            </a:r>
            <a:r>
              <a:rPr sz="1200" b="1" spc="-10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8682" y="5141170"/>
            <a:ext cx="7179945" cy="916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" marR="5080" indent="-27305">
              <a:lnSpc>
                <a:spcPts val="3560"/>
              </a:lnSpc>
            </a:pP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Georgia </a:t>
            </a:r>
            <a:r>
              <a:rPr sz="3300" b="1" spc="-10">
                <a:solidFill>
                  <a:srgbClr val="FFFFFF"/>
                </a:solidFill>
                <a:latin typeface="Arial"/>
                <a:cs typeface="Arial"/>
              </a:rPr>
              <a:t>Jones-Ayers </a:t>
            </a: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sz="330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School  </a:t>
            </a:r>
            <a:r>
              <a:rPr sz="3300" b="1">
                <a:solidFill>
                  <a:srgbClr val="FFFFFF"/>
                </a:solidFill>
                <a:latin typeface="Arial"/>
                <a:cs typeface="Arial"/>
              </a:rPr>
              <a:t>Lenora B. </a:t>
            </a: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Smith Elementary</a:t>
            </a:r>
            <a:r>
              <a:rPr sz="330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33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26079" y="2508503"/>
            <a:ext cx="3291839" cy="32918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22148" y="2604579"/>
            <a:ext cx="3099702" cy="30997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CF741583-BDF0-7ABB-7433-5D5523B7981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255A9-DBC2-4028-F606-5C8A9299BC21}"/>
              </a:ext>
            </a:extLst>
          </p:cNvPr>
          <p:cNvSpPr txBox="1"/>
          <p:nvPr/>
        </p:nvSpPr>
        <p:spPr>
          <a:xfrm>
            <a:off x="0" y="79142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Lenora B. Smith Elementary School</a:t>
            </a:r>
          </a:p>
          <a:p>
            <a:pPr marL="299085" marR="5080" indent="-286385" algn="ctr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1600" spc="5">
                <a:solidFill>
                  <a:srgbClr val="FFFFFF"/>
                </a:solidFill>
                <a:latin typeface="Arial"/>
                <a:cs typeface="Arial"/>
              </a:rPr>
              <a:t>474 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lang="en-US" sz="1600" spc="5">
                <a:solidFill>
                  <a:srgbClr val="FFFFFF"/>
                </a:solidFill>
                <a:latin typeface="Arial"/>
                <a:cs typeface="Arial"/>
              </a:rPr>
              <a:t>age 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students live inside the Attendance Boundary</a:t>
            </a:r>
            <a:endParaRPr lang="en-US" sz="1600">
              <a:latin typeface="Arial"/>
              <a:cs typeface="Arial"/>
            </a:endParaRPr>
          </a:p>
          <a:p>
            <a:pPr marL="276225" indent="-263525" algn="ctr">
              <a:lnSpc>
                <a:spcPct val="100000"/>
              </a:lnSpc>
              <a:buChar char="•"/>
              <a:tabLst>
                <a:tab pos="276225" algn="l"/>
                <a:tab pos="276860" algn="l"/>
              </a:tabLst>
            </a:pPr>
            <a:r>
              <a:rPr lang="en-US" sz="1600" spc="5">
                <a:solidFill>
                  <a:srgbClr val="FFFFFF"/>
                </a:solidFill>
                <a:latin typeface="Arial"/>
                <a:cs typeface="Arial"/>
              </a:rPr>
              <a:t>210 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attend Lenora B. Smith Elementary School</a:t>
            </a:r>
            <a:endParaRPr lang="en-US" sz="1600">
              <a:latin typeface="Arial"/>
              <a:cs typeface="Arial"/>
            </a:endParaRPr>
          </a:p>
          <a:p>
            <a:pPr marL="368935" indent="-356235" algn="ctr">
              <a:lnSpc>
                <a:spcPct val="100000"/>
              </a:lnSpc>
              <a:buChar char="•"/>
              <a:tabLst>
                <a:tab pos="368935" algn="l"/>
                <a:tab pos="369570" algn="l"/>
              </a:tabLst>
            </a:pPr>
            <a:r>
              <a:rPr lang="en-US" sz="1600" spc="5">
                <a:solidFill>
                  <a:srgbClr val="FFFFFF"/>
                </a:solidFill>
                <a:latin typeface="Arial"/>
                <a:cs typeface="Arial"/>
              </a:rPr>
              <a:t>44.3% 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of area</a:t>
            </a:r>
            <a:r>
              <a:rPr lang="en-US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endParaRPr lang="en-US" sz="1600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E3E9CE-118F-73CA-45FE-F6051B2F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3" t="1913" r="2084" b="2376"/>
          <a:stretch>
            <a:fillRect/>
          </a:stretch>
        </p:blipFill>
        <p:spPr>
          <a:xfrm>
            <a:off x="1432573" y="1915966"/>
            <a:ext cx="6278855" cy="4805509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53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CF91E5-8368-30A0-6342-CC0207067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950823"/>
              </p:ext>
            </p:extLst>
          </p:nvPr>
        </p:nvGraphicFramePr>
        <p:xfrm>
          <a:off x="914400" y="1391403"/>
          <a:ext cx="7315200" cy="5181600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084840">
                  <a:extLst>
                    <a:ext uri="{9D8B030D-6E8A-4147-A177-3AD203B41FA5}">
                      <a16:colId xmlns:a16="http://schemas.microsoft.com/office/drawing/2014/main" val="3985332662"/>
                    </a:ext>
                  </a:extLst>
                </a:gridCol>
                <a:gridCol w="1166331">
                  <a:extLst>
                    <a:ext uri="{9D8B030D-6E8A-4147-A177-3AD203B41FA5}">
                      <a16:colId xmlns:a16="http://schemas.microsoft.com/office/drawing/2014/main" val="1179400564"/>
                    </a:ext>
                  </a:extLst>
                </a:gridCol>
                <a:gridCol w="1064029">
                  <a:extLst>
                    <a:ext uri="{9D8B030D-6E8A-4147-A177-3AD203B41FA5}">
                      <a16:colId xmlns:a16="http://schemas.microsoft.com/office/drawing/2014/main" val="11328507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D52"/>
                          </a:solidFill>
                          <a:effectLst/>
                          <a:latin typeface="Arial Black" panose="020B0A04020102020204" pitchFamily="34" charset="0"/>
                        </a:rPr>
                        <a:t>School Name (Enrolled in Boundary)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Black" panose="020B0A04020102020204" pitchFamily="34" charset="0"/>
                        </a:rPr>
                        <a:t>Count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51481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Lenora B. Smith Elementary (0081)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210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44.30%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882817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Mater Academy Of Intl Studies (1017)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33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6.96%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477805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Agenoria S. Paschal/Olinda El (4071)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18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3.80%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78049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Orchard Villa Elementary (4171)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3.16%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28429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Dr. Charles R. Drew K-8 Center (1401)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2.95%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251924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Kipp Miami - Liberty City (2332)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2.32%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83197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Comstock Elementary (0881)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2.11%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16813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Kelsey L. Pharr Elementary (4401)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2.11%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19424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Santa Clara Elementary (4841)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10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2.11%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92015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Downtown Miami Charter School (3600)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1.48%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74533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Ipreparatory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 Academy (7581)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1.48%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744147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Mater Preparatory Academy (3003)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1.48%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285837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Melrose Elementary (3181)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1.48%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814845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Arcola Lake Elementary (0101)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1.27%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983075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Bridgeprep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. Acad. Greater Miami (2013)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1.27%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642330"/>
                  </a:ext>
                </a:extLst>
              </a:tr>
              <a:tr h="6592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Lincoln-Marti Cs Little Havana (5025)</a:t>
                      </a:r>
                    </a:p>
                  </a:txBody>
                  <a:tcPr marL="27432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1.27%</a:t>
                      </a:r>
                    </a:p>
                  </a:txBody>
                  <a:tcPr marL="27432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0076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FCAA33D-F9F1-4EEB-C145-0D1A28314F28}"/>
              </a:ext>
            </a:extLst>
          </p:cNvPr>
          <p:cNvSpPr txBox="1"/>
          <p:nvPr/>
        </p:nvSpPr>
        <p:spPr>
          <a:xfrm>
            <a:off x="1501410" y="791421"/>
            <a:ext cx="614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Lenora B. Smith Elementary School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474 PreK – 5</a:t>
            </a:r>
            <a:r>
              <a:rPr lang="en-US" sz="1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Students in Boundary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B072B-013B-C324-579D-C67C9E6637DF}"/>
              </a:ext>
            </a:extLst>
          </p:cNvPr>
          <p:cNvSpPr txBox="1"/>
          <p:nvPr/>
        </p:nvSpPr>
        <p:spPr>
          <a:xfrm>
            <a:off x="5741773" y="6603417"/>
            <a:ext cx="24878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Frontline/Location Analytics, 03/13/26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54AD9-4414-5533-1F03-68CD0A796B36}"/>
              </a:ext>
            </a:extLst>
          </p:cNvPr>
          <p:cNvSpPr txBox="1"/>
          <p:nvPr/>
        </p:nvSpPr>
        <p:spPr>
          <a:xfrm>
            <a:off x="914400" y="6544522"/>
            <a:ext cx="2949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of highest enrolling schools.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E04F174-C758-F94F-BAB6-D7E52F9D449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B02C-6FD9-4DB3-F898-CA3589576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B4E92E6-845D-7F83-B561-CDB629A3004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E2F8D-982B-6A1C-7BBE-CC3BF106EB76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Lenora B. Smith Elementary School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F1F877-EADE-C8B6-FE5D-AEBF08EFC95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06247741"/>
              </p:ext>
            </p:extLst>
          </p:nvPr>
        </p:nvGraphicFramePr>
        <p:xfrm>
          <a:off x="184674" y="1672787"/>
          <a:ext cx="4659543" cy="3952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841717">
                  <a:extLst>
                    <a:ext uri="{9D8B030D-6E8A-4147-A177-3AD203B41FA5}">
                      <a16:colId xmlns:a16="http://schemas.microsoft.com/office/drawing/2014/main" val="1063414314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103334683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296147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2024 - 2025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– 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06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5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38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8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9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6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/>
                          <a:cs typeface="Arial"/>
                        </a:rPr>
                        <a:t>321</a:t>
                      </a:r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/>
                          <a:cs typeface="Arial"/>
                        </a:rPr>
                        <a:t>256</a:t>
                      </a:r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2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/>
                          <a:cs typeface="Arial"/>
                        </a:rPr>
                        <a:t>65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/>
                          <a:cs typeface="Arial"/>
                        </a:rPr>
                        <a:t>-46</a:t>
                      </a:r>
                      <a:endParaRPr lang="en-US"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202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*Data pulled from February 2025 &amp; February 2026 FTE Surveys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07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83ED6B-C8C4-2320-9303-A6FFF7594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69354"/>
              </p:ext>
            </p:extLst>
          </p:nvPr>
        </p:nvGraphicFramePr>
        <p:xfrm>
          <a:off x="4928124" y="1672787"/>
          <a:ext cx="4030524" cy="3251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343508">
                  <a:extLst>
                    <a:ext uri="{9D8B030D-6E8A-4147-A177-3AD203B41FA5}">
                      <a16:colId xmlns:a16="http://schemas.microsoft.com/office/drawing/2014/main" val="3160261827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782481586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9265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UTILIZATION &amp; CAPACITY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UTILIZATION</a:t>
                      </a:r>
                    </a:p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(CAPACITY: 754)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02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5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48.7%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6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6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3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  <a:cs typeface="Arial"/>
                        </a:rPr>
                        <a:t>256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8839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Data: ARDA, Capacity Data: FISH Reports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1921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68187B3E-87DE-B231-915B-981F3FC3F0B3}"/>
              </a:ext>
            </a:extLst>
          </p:cNvPr>
          <p:cNvGrpSpPr/>
          <p:nvPr/>
        </p:nvGrpSpPr>
        <p:grpSpPr>
          <a:xfrm>
            <a:off x="2858412" y="2236651"/>
            <a:ext cx="1156828" cy="2174082"/>
            <a:chOff x="2899602" y="2561511"/>
            <a:chExt cx="1156828" cy="217408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BB99EE6-3EAA-7A5D-93F9-2CD3F0173AD9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925843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FAF537C-1339-A64D-85B7-C55AFF5E6CE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290174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2FA35A-0695-0AFE-020A-C157B1436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654505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0C898C5-6C39-B51C-07E2-28A4C08A0F90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018836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75ED8F6-19C6-43B4-A9EC-D323BCE68B16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383168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11E499-618B-B309-EFBE-0C57DC0381BD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561511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5299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812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31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0367" y="1294179"/>
            <a:ext cx="8300720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5" algn="just">
              <a:lnSpc>
                <a:spcPct val="100000"/>
              </a:lnSpc>
              <a:tabLst>
                <a:tab pos="681355" algn="l"/>
                <a:tab pos="1090930" algn="l"/>
                <a:tab pos="1641475" algn="l"/>
                <a:tab pos="2844800" algn="l"/>
                <a:tab pos="4230370" algn="l"/>
                <a:tab pos="4921885" algn="l"/>
                <a:tab pos="5473700" algn="l"/>
                <a:tab pos="6151880" algn="l"/>
                <a:tab pos="6492875" algn="l"/>
                <a:tab pos="7311390" algn="l"/>
                <a:tab pos="7934325" algn="l"/>
              </a:tabLst>
            </a:pP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ue	</a:t>
            </a:r>
            <a:r>
              <a:rPr sz="2000" spc="-2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	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	d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ng	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nro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llm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	o</a:t>
            </a:r>
            <a:r>
              <a:rPr sz="2000" spc="-2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er	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he	p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	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nd	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underutilization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both Georgia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Jones-Ayers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School and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Lenora</a:t>
            </a:r>
            <a:endParaRPr lang="en-US" sz="20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B. Smith Elementary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School,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the following recommendation is</a:t>
            </a:r>
            <a:r>
              <a:rPr sz="20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proposed:</a:t>
            </a:r>
            <a:endParaRPr lang="en-US" sz="2000">
              <a:latin typeface="Arial"/>
              <a:cs typeface="Arial"/>
            </a:endParaRPr>
          </a:p>
          <a:p>
            <a:pPr marL="300355" marR="5080" indent="-286385" algn="just">
              <a:lnSpc>
                <a:spcPct val="100000"/>
              </a:lnSpc>
              <a:spcBef>
                <a:spcPts val="1195"/>
              </a:spcBef>
              <a:buChar char="•"/>
              <a:tabLst>
                <a:tab pos="300355" algn="l"/>
                <a:tab pos="300990" algn="l"/>
                <a:tab pos="2479675" algn="l"/>
                <a:tab pos="4014470" algn="l"/>
                <a:tab pos="4892040" algn="l"/>
                <a:tab pos="5798820" algn="l"/>
                <a:tab pos="6351905" algn="l"/>
                <a:tab pos="7272655" algn="l"/>
              </a:tabLst>
            </a:pP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Dissolve the current Georgia Jones-Ayers Middle School boundary.</a:t>
            </a:r>
          </a:p>
          <a:p>
            <a:pPr marL="300355" marR="5080" indent="-286385" algn="just">
              <a:lnSpc>
                <a:spcPct val="100000"/>
              </a:lnSpc>
              <a:spcBef>
                <a:spcPts val="1195"/>
              </a:spcBef>
              <a:buChar char="•"/>
              <a:tabLst>
                <a:tab pos="300355" algn="l"/>
                <a:tab pos="300990" algn="l"/>
                <a:tab pos="2479675" algn="l"/>
                <a:tab pos="4014470" algn="l"/>
                <a:tab pos="4892040" algn="l"/>
                <a:tab pos="5798820" algn="l"/>
                <a:tab pos="6351905" algn="l"/>
                <a:tab pos="727265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Combine</a:t>
            </a:r>
            <a:r>
              <a:rPr sz="2000" spc="4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Georgia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Jones-Ayers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Lenora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B.</a:t>
            </a:r>
            <a:r>
              <a:rPr sz="2000" spc="3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Smith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School as a K-8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Center.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8138" y="139023"/>
            <a:ext cx="18275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0098" y="2106676"/>
            <a:ext cx="2261235" cy="2646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marR="16510" algn="ctr">
              <a:lnSpc>
                <a:spcPts val="3460"/>
              </a:lnSpc>
            </a:pP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Att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nd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a</a:t>
            </a: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n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c</a:t>
            </a: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e  </a:t>
            </a: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Boundary  Committee  </a:t>
            </a: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(ABC)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ts val="3215"/>
              </a:lnSpc>
            </a:pP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Factors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ts val="3650"/>
              </a:lnSpc>
            </a:pP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C</a:t>
            </a: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on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s</a:t>
            </a:r>
            <a:r>
              <a:rPr sz="3200" b="1" spc="-5">
                <a:solidFill>
                  <a:srgbClr val="F2F2F2"/>
                </a:solidFill>
                <a:latin typeface="Arial"/>
                <a:cs typeface="Arial"/>
              </a:rPr>
              <a:t>id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r</a:t>
            </a:r>
            <a:r>
              <a:rPr sz="3200" b="1" spc="-10">
                <a:solidFill>
                  <a:srgbClr val="F2F2F2"/>
                </a:solidFill>
                <a:latin typeface="Arial"/>
                <a:cs typeface="Arial"/>
              </a:rPr>
              <a:t>e</a:t>
            </a:r>
            <a:r>
              <a:rPr sz="3200" b="1">
                <a:solidFill>
                  <a:srgbClr val="F2F2F2"/>
                </a:solidFill>
                <a:latin typeface="Arial"/>
                <a:cs typeface="Arial"/>
              </a:rPr>
              <a:t>d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1101" y="719329"/>
            <a:ext cx="5086350" cy="4577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336550" indent="-457200">
              <a:lnSpc>
                <a:spcPts val="163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Ability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to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conduct a viable educational due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to 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declining</a:t>
            </a:r>
            <a:r>
              <a:rPr sz="1700" spc="-7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enrollment</a:t>
            </a:r>
            <a:endParaRPr sz="17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Compliance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with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Class Size Reduction</a:t>
            </a:r>
            <a:r>
              <a:rPr sz="1700" spc="-6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Mandate</a:t>
            </a:r>
            <a:endParaRPr sz="1700">
              <a:latin typeface="Arial"/>
              <a:cs typeface="Arial"/>
            </a:endParaRPr>
          </a:p>
          <a:p>
            <a:pPr marL="469900" marR="647065" indent="-457200">
              <a:lnSpc>
                <a:spcPts val="1630"/>
              </a:lnSpc>
              <a:spcBef>
                <a:spcPts val="161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Impact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on Exceptional Student Education  programs</a:t>
            </a:r>
            <a:endParaRPr sz="1700">
              <a:latin typeface="Arial"/>
              <a:cs typeface="Arial"/>
            </a:endParaRPr>
          </a:p>
          <a:p>
            <a:pPr marL="469900" marR="880110" indent="-457200">
              <a:lnSpc>
                <a:spcPts val="1630"/>
              </a:lnSpc>
              <a:spcBef>
                <a:spcPts val="163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Use of available student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stations within 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contiguous</a:t>
            </a:r>
            <a:r>
              <a:rPr sz="1700" spc="-8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areas</a:t>
            </a:r>
            <a:endParaRPr sz="17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Degree and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extent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of</a:t>
            </a:r>
            <a:r>
              <a:rPr sz="1700" spc="3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transportation</a:t>
            </a:r>
            <a:endParaRPr sz="1700">
              <a:latin typeface="Arial"/>
              <a:cs typeface="Arial"/>
            </a:endParaRPr>
          </a:p>
          <a:p>
            <a:pPr marL="469900" marR="448309" indent="-457200">
              <a:lnSpc>
                <a:spcPts val="1630"/>
              </a:lnSpc>
              <a:spcBef>
                <a:spcPts val="1614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Programmatic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impact due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to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lack of student  housing</a:t>
            </a:r>
            <a:endParaRPr sz="1700">
              <a:latin typeface="Arial"/>
              <a:cs typeface="Arial"/>
            </a:endParaRPr>
          </a:p>
          <a:p>
            <a:pPr marL="469900" marR="325755" indent="-457200">
              <a:lnSpc>
                <a:spcPts val="1630"/>
              </a:lnSpc>
              <a:spcBef>
                <a:spcPts val="163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Reduction of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the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number of schools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students 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must</a:t>
            </a:r>
            <a:r>
              <a:rPr sz="1700" spc="-8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attend</a:t>
            </a:r>
            <a:endParaRPr sz="17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3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Integrity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of feeder</a:t>
            </a:r>
            <a:r>
              <a:rPr sz="1700" spc="-2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systems</a:t>
            </a:r>
            <a:endParaRPr sz="17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Impact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of new residential</a:t>
            </a:r>
            <a:r>
              <a:rPr sz="1700" spc="-4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developments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41101" y="5497067"/>
            <a:ext cx="4864735" cy="686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AutoNum type="arabicPeriod" startAt="10"/>
              <a:tabLst>
                <a:tab pos="469265" algn="l"/>
                <a:tab pos="469900" algn="l"/>
              </a:tabLst>
            </a:pP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Construction of new</a:t>
            </a:r>
            <a:r>
              <a:rPr sz="1700" spc="-6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schools</a:t>
            </a:r>
            <a:endParaRPr sz="17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AutoNum type="arabicPeriod" startAt="10"/>
              <a:tabLst>
                <a:tab pos="469265" algn="l"/>
                <a:tab pos="469900" algn="l"/>
              </a:tabLst>
            </a:pP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Impact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of changes </a:t>
            </a:r>
            <a:r>
              <a:rPr sz="1700" spc="-5">
                <a:solidFill>
                  <a:srgbClr val="F2F2F2"/>
                </a:solidFill>
                <a:latin typeface="Arial"/>
                <a:cs typeface="Arial"/>
              </a:rPr>
              <a:t>to other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school</a:t>
            </a:r>
            <a:r>
              <a:rPr sz="1700" spc="45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2F2F2"/>
                </a:solidFill>
                <a:latin typeface="Arial"/>
                <a:cs typeface="Arial"/>
              </a:rPr>
              <a:t>boundaries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5678" y="6467284"/>
            <a:ext cx="889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2F2F2"/>
                </a:solidFill>
                <a:latin typeface="Century Gothic"/>
                <a:cs typeface="Century Gothic"/>
              </a:rPr>
              <a:t>5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847" y="139023"/>
            <a:ext cx="726376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/>
          <p:nvPr/>
        </p:nvSpPr>
        <p:spPr>
          <a:xfrm>
            <a:off x="8927820" y="6499431"/>
            <a:ext cx="118198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6091" y="880872"/>
            <a:ext cx="7671816" cy="5951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9863" y="895350"/>
            <a:ext cx="7564283" cy="58457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32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614" y="1266520"/>
            <a:ext cx="8274543" cy="2523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Lenora B. Smith Elementary</a:t>
            </a:r>
            <a:r>
              <a:rPr lang="en-US" sz="2400" b="1" spc="-3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15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20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on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54 Street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I-95</a:t>
            </a:r>
            <a:endParaRPr lang="en-US"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on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I-95 to State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Road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0">
                <a:solidFill>
                  <a:srgbClr val="FFFFFF"/>
                </a:solidFill>
                <a:latin typeface="Arial"/>
                <a:cs typeface="Arial"/>
              </a:rPr>
              <a:t>112</a:t>
            </a:r>
            <a:endParaRPr sz="200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811530" algn="l"/>
                <a:tab pos="812165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State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Road </a:t>
            </a:r>
            <a:r>
              <a:rPr sz="2000" spc="-50">
                <a:solidFill>
                  <a:srgbClr val="FFFFFF"/>
                </a:solidFill>
                <a:latin typeface="Arial"/>
                <a:cs typeface="Arial"/>
              </a:rPr>
              <a:t>112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20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165" marR="10795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11530" algn="l"/>
                <a:tab pos="81216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on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15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20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469265" marR="107950">
              <a:lnSpc>
                <a:spcPct val="120000"/>
              </a:lnSpc>
              <a:tabLst>
                <a:tab pos="811530" algn="l"/>
                <a:tab pos="812165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			 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4845" y="139023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33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6212" y="1207608"/>
            <a:ext cx="6600190" cy="4737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Georgia </a:t>
            </a:r>
            <a:r>
              <a:rPr lang="en-US" sz="2400" b="1" spc="-1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Jones-Ayers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Middle</a:t>
            </a:r>
            <a:r>
              <a:rPr lang="en-US" sz="2400" b="1" spc="-2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North-South Expressway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(I-95)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Airport Expressway</a:t>
            </a:r>
            <a:r>
              <a:rPr sz="20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>
                <a:solidFill>
                  <a:srgbClr val="FFFFFF"/>
                </a:solidFill>
                <a:latin typeface="Arial"/>
                <a:cs typeface="Arial"/>
              </a:rPr>
              <a:t>(112)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46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52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marR="136271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North-South Expressway</a:t>
            </a:r>
            <a:r>
              <a:rPr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(I-95), 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	  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34845" y="132397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36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5068" y="804593"/>
            <a:ext cx="8293734" cy="578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Beginning </a:t>
            </a:r>
            <a:r>
              <a:rPr lang="en-US" sz="2400" b="1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with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the 2026-2027 School</a:t>
            </a:r>
            <a:r>
              <a:rPr lang="en-US" sz="2400" b="1" spc="-10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3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Year:</a:t>
            </a:r>
          </a:p>
          <a:p>
            <a:pPr marL="12700">
              <a:lnSpc>
                <a:spcPct val="100000"/>
              </a:lnSpc>
            </a:pPr>
            <a:r>
              <a:rPr lang="en-US" sz="1200" b="1" spc="-3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endParaRPr lang="en-US" sz="1200">
              <a:latin typeface="Arial Black" panose="020B0A04020102020204" pitchFamily="34" charset="0"/>
              <a:cs typeface="Arial"/>
            </a:endParaRPr>
          </a:p>
          <a:p>
            <a:pPr marL="299085" marR="5080" indent="-286385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Combine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Georgia Jones-Ayers Middle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and Lenora B. Smith </a:t>
            </a:r>
            <a:r>
              <a:rPr sz="2000" spc="5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 as a K-8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Center.</a:t>
            </a:r>
            <a:endParaRPr lang="en-US" sz="2000" spc="-15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tabLst>
                <a:tab pos="299720" algn="l"/>
              </a:tabLst>
            </a:pPr>
            <a:r>
              <a:rPr lang="en-US" sz="12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299085" marR="5080" indent="-286385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All current  elementary students in the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Georgia Jones-Ayers boundary may attend Georgia Jones-Ayers/Lenora B. Smith K-8 Center.</a:t>
            </a:r>
          </a:p>
          <a:p>
            <a:pPr marL="12700" marR="5080" algn="just">
              <a:lnSpc>
                <a:spcPct val="100000"/>
              </a:lnSpc>
              <a:tabLst>
                <a:tab pos="299720" algn="l"/>
              </a:tabLst>
            </a:pPr>
            <a:r>
              <a:rPr lang="en-US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299085" marR="5080" indent="-286385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All current 6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and 7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grade students attending Georgia Jones-Ayers Middle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School may attend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Georgia Jones-Ayers/Lenora B. Smith K-8 Center.</a:t>
            </a:r>
          </a:p>
          <a:p>
            <a:pPr marL="12700" marR="5080" algn="just">
              <a:lnSpc>
                <a:spcPct val="100000"/>
              </a:lnSpc>
              <a:tabLst>
                <a:tab pos="299720" algn="l"/>
              </a:tabLst>
            </a:pPr>
            <a:endParaRPr lang="en-US" sz="12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184150" marR="5080" indent="-171450" algn="just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All middle grade students (6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– 8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) residing in the George Jones-Ayers/Lenora B. Smith K-8 boundary will have the option to attend George Jones-Ayers/Lenora B. Smith K-8 for grades 6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– 8</a:t>
            </a:r>
            <a:r>
              <a:rPr lang="en-US" sz="2000" spc="-5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or may attend the boundary residence middle school.</a:t>
            </a:r>
          </a:p>
          <a:p>
            <a:pPr marL="12700" marR="5080" algn="just">
              <a:lnSpc>
                <a:spcPct val="100000"/>
              </a:lnSpc>
              <a:tabLst>
                <a:tab pos="299720" algn="l"/>
              </a:tabLst>
            </a:pPr>
            <a:r>
              <a:rPr lang="en-US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200">
              <a:latin typeface="Times New Roman"/>
              <a:cs typeface="Times New Roman"/>
            </a:endParaRPr>
          </a:p>
          <a:p>
            <a:pPr marL="298450" marR="5080" indent="-285750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Preserve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both names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, Georgia Jones-Ayers &amp; Lenora B. Smith, as a combined name, Georgia Jones-Ayers/Lenora B. Smith K-8 Center, as recommended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from community feedback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2000" spc="-15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6044DA3-EE70-8130-C91A-93EA1FF21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977F239-B1B8-6478-8805-EB6FA36E5DFD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BBB521B-8CD7-9B94-A3A1-C51A7557E147}"/>
              </a:ext>
            </a:extLst>
          </p:cNvPr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36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F59C479-44C2-3AF3-FCCA-0957D4EC8BCB}"/>
              </a:ext>
            </a:extLst>
          </p:cNvPr>
          <p:cNvSpPr txBox="1"/>
          <p:nvPr/>
        </p:nvSpPr>
        <p:spPr>
          <a:xfrm>
            <a:off x="425068" y="804593"/>
            <a:ext cx="8293734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/>
                <a:cs typeface="Arial"/>
              </a:rPr>
              <a:t>Beginning </a:t>
            </a:r>
            <a:r>
              <a:rPr lang="en-US" sz="2400" b="1">
                <a:solidFill>
                  <a:srgbClr val="FFFFFF"/>
                </a:solidFill>
                <a:latin typeface="Arial Black"/>
                <a:cs typeface="Arial"/>
              </a:rPr>
              <a:t>with </a:t>
            </a:r>
            <a:r>
              <a:rPr lang="en-US" sz="2400" b="1" spc="-5">
                <a:solidFill>
                  <a:srgbClr val="FFFFFF"/>
                </a:solidFill>
                <a:latin typeface="Arial Black"/>
                <a:cs typeface="Arial"/>
              </a:rPr>
              <a:t>the 2026-2027 School</a:t>
            </a:r>
            <a:r>
              <a:rPr lang="en-US" sz="2400" b="1" spc="-105">
                <a:solidFill>
                  <a:srgbClr val="FFFFFF"/>
                </a:solidFill>
                <a:latin typeface="Arial Black"/>
                <a:cs typeface="Arial"/>
              </a:rPr>
              <a:t> </a:t>
            </a:r>
            <a:r>
              <a:rPr lang="en-US" sz="2400" b="1" spc="-35">
                <a:solidFill>
                  <a:srgbClr val="FFFFFF"/>
                </a:solidFill>
                <a:latin typeface="Arial Black"/>
                <a:cs typeface="Arial"/>
              </a:rPr>
              <a:t>Year:</a:t>
            </a:r>
          </a:p>
          <a:p>
            <a:pPr marL="12700">
              <a:lnSpc>
                <a:spcPct val="100000"/>
              </a:lnSpc>
            </a:pPr>
            <a:r>
              <a:rPr lang="en-US" sz="1200" b="1" spc="-35">
                <a:solidFill>
                  <a:srgbClr val="FFFFFF"/>
                </a:solidFill>
                <a:latin typeface="Arial Black"/>
                <a:cs typeface="Arial"/>
              </a:rPr>
              <a:t> </a:t>
            </a:r>
            <a:endParaRPr lang="en-US" sz="2000" spc="-15">
              <a:solidFill>
                <a:srgbClr val="FFFFFF"/>
              </a:solidFill>
              <a:latin typeface="Arial Black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C31E52FA-0325-8D4D-70D0-D937334320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D6AA5D-4038-20D2-7405-A83CDC69B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101366"/>
              </p:ext>
            </p:extLst>
          </p:nvPr>
        </p:nvGraphicFramePr>
        <p:xfrm>
          <a:off x="846998" y="1363689"/>
          <a:ext cx="7258050" cy="502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1988657672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37079227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7306071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900657327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>
                        <a:effectLst/>
                        <a:latin typeface="Times New Roman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Miami-Dade County Public Schools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Attendance Boundary Committee (ABC)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 Data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endParaRPr lang="en-US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425384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Georgia Jones-Ayers/Lenora B. Smith K8 Center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842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2025-2026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2026-2027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2027-2028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68558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Grade Configuration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Middle School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(6-8)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K8 Center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(PK-8)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K8 Center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(PK-8)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4315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Student Enrollment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448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701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680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2461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9048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38.82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5240"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60.74%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58.92%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54498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&amp; Temp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1154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1915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&amp; Temp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38.82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60.74%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58.92%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158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00641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8470" rIns="0" bIns="0" rtlCol="0">
            <a:spAutoFit/>
          </a:bodyPr>
          <a:lstStyle/>
          <a:p>
            <a:pPr marL="473075" marR="5080" algn="ctr">
              <a:lnSpc>
                <a:spcPts val="3030"/>
              </a:lnSpc>
            </a:pPr>
            <a:r>
              <a:rPr sz="2800" spc="-5"/>
              <a:t>Proposed Attendance</a:t>
            </a:r>
            <a:r>
              <a:rPr sz="2800" spc="-60"/>
              <a:t> </a:t>
            </a:r>
            <a:r>
              <a:rPr sz="2800" spc="-5"/>
              <a:t>Boundary  Recommendations</a:t>
            </a:r>
            <a:endParaRPr sz="2800"/>
          </a:p>
          <a:p>
            <a:pPr marL="460375" algn="ctr">
              <a:lnSpc>
                <a:spcPts val="2980"/>
              </a:lnSpc>
            </a:pPr>
            <a:r>
              <a:rPr sz="2800" spc="-5"/>
              <a:t>Central Region Office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0" y="1476628"/>
            <a:ext cx="9144000" cy="3905250"/>
          </a:xfrm>
          <a:custGeom>
            <a:avLst/>
            <a:gdLst/>
            <a:ahLst/>
            <a:cxnLst/>
            <a:rect l="l" t="t" r="r" b="b"/>
            <a:pathLst>
              <a:path w="9144000" h="3905250">
                <a:moveTo>
                  <a:pt x="0" y="3904741"/>
                </a:moveTo>
                <a:lnTo>
                  <a:pt x="9144000" y="3904741"/>
                </a:lnTo>
                <a:lnTo>
                  <a:pt x="9144000" y="0"/>
                </a:lnTo>
                <a:lnTo>
                  <a:pt x="0" y="0"/>
                </a:lnTo>
                <a:lnTo>
                  <a:pt x="0" y="3904741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27502" y="5489091"/>
            <a:ext cx="388683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Phillis Wheatley Elementary</a:t>
            </a:r>
            <a:r>
              <a:rPr sz="180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6295" y="5729806"/>
            <a:ext cx="426720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Frederick Douglass Elementary</a:t>
            </a:r>
            <a:r>
              <a:rPr sz="180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8782" y="5729806"/>
            <a:ext cx="285686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Paul </a:t>
            </a:r>
            <a:r>
              <a:rPr sz="1800" b="1">
                <a:solidFill>
                  <a:srgbClr val="FFFFFF"/>
                </a:solidFill>
                <a:latin typeface="Arial"/>
                <a:cs typeface="Arial"/>
              </a:rPr>
              <a:t>L.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Dunbar K-8</a:t>
            </a:r>
            <a:r>
              <a:rPr sz="180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4968" y="3226307"/>
            <a:ext cx="4483607" cy="1865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431" y="3261131"/>
            <a:ext cx="4330344" cy="1720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439" y="3251606"/>
            <a:ext cx="4358640" cy="1739900"/>
          </a:xfrm>
          <a:custGeom>
            <a:avLst/>
            <a:gdLst/>
            <a:ahLst/>
            <a:cxnLst/>
            <a:rect l="l" t="t" r="r" b="b"/>
            <a:pathLst>
              <a:path w="4358640" h="1739900">
                <a:moveTo>
                  <a:pt x="0" y="0"/>
                </a:moveTo>
                <a:lnTo>
                  <a:pt x="4358271" y="0"/>
                </a:lnTo>
                <a:lnTo>
                  <a:pt x="4358271" y="1739328"/>
                </a:lnTo>
                <a:lnTo>
                  <a:pt x="0" y="173932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5424" y="3227832"/>
            <a:ext cx="4483607" cy="1863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07819" y="3261461"/>
            <a:ext cx="4339215" cy="17199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98289" y="3251936"/>
            <a:ext cx="4358640" cy="1739264"/>
          </a:xfrm>
          <a:custGeom>
            <a:avLst/>
            <a:gdLst/>
            <a:ahLst/>
            <a:cxnLst/>
            <a:rect l="l" t="t" r="r" b="b"/>
            <a:pathLst>
              <a:path w="4358640" h="1739264">
                <a:moveTo>
                  <a:pt x="0" y="0"/>
                </a:moveTo>
                <a:lnTo>
                  <a:pt x="4358271" y="0"/>
                </a:lnTo>
                <a:lnTo>
                  <a:pt x="4358271" y="1739011"/>
                </a:lnTo>
                <a:lnTo>
                  <a:pt x="0" y="1739011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071" y="4747259"/>
            <a:ext cx="2156460" cy="5623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3088" y="5212079"/>
            <a:ext cx="1897379" cy="1371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3088" y="4757928"/>
            <a:ext cx="1897379" cy="11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4317" y="4769307"/>
            <a:ext cx="2037080" cy="443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229870" marR="207010" indent="-17145">
              <a:lnSpc>
                <a:spcPts val="1300"/>
              </a:lnSpc>
              <a:spcBef>
                <a:spcPts val="475"/>
              </a:spcBef>
            </a:pPr>
            <a:r>
              <a:rPr sz="1200" b="1" spc="-10">
                <a:latin typeface="Arial Black"/>
                <a:cs typeface="Arial Black"/>
              </a:rPr>
              <a:t>Frederick </a:t>
            </a:r>
            <a:r>
              <a:rPr sz="1200" b="1">
                <a:latin typeface="Arial Black"/>
                <a:cs typeface="Arial Black"/>
              </a:rPr>
              <a:t>Douglass  </a:t>
            </a:r>
            <a:r>
              <a:rPr sz="1200" b="1" spc="5">
                <a:latin typeface="Arial Black"/>
                <a:cs typeface="Arial Black"/>
              </a:rPr>
              <a:t>Elementary</a:t>
            </a:r>
            <a:r>
              <a:rPr sz="1200" b="1" spc="-10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90943" y="4747259"/>
            <a:ext cx="2156459" cy="5623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18604" y="5212079"/>
            <a:ext cx="1498091" cy="137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18604" y="4757928"/>
            <a:ext cx="1498091" cy="113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850189" y="4769307"/>
            <a:ext cx="2037080" cy="4432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572770" marR="405765" indent="-160020">
              <a:lnSpc>
                <a:spcPts val="1300"/>
              </a:lnSpc>
              <a:spcBef>
                <a:spcPts val="475"/>
              </a:spcBef>
            </a:pPr>
            <a:r>
              <a:rPr sz="1200" b="1" spc="-10">
                <a:latin typeface="Arial Black"/>
                <a:cs typeface="Arial Black"/>
              </a:rPr>
              <a:t>Paul </a:t>
            </a:r>
            <a:r>
              <a:rPr sz="1200" b="1">
                <a:latin typeface="Arial Black"/>
                <a:cs typeface="Arial Black"/>
              </a:rPr>
              <a:t>L.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>
                <a:latin typeface="Arial Black"/>
                <a:cs typeface="Arial Black"/>
              </a:rPr>
              <a:t>Dunbar  </a:t>
            </a:r>
            <a:r>
              <a:rPr sz="1200" b="1" spc="-5">
                <a:latin typeface="Arial Black"/>
                <a:cs typeface="Arial Black"/>
              </a:rPr>
              <a:t>K-8</a:t>
            </a:r>
            <a:r>
              <a:rPr sz="1200" b="1" spc="-6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Center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25623" y="1612391"/>
            <a:ext cx="4485131" cy="18638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98407" y="1645920"/>
            <a:ext cx="4339208" cy="17165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88882" y="1636395"/>
            <a:ext cx="4358640" cy="1739900"/>
          </a:xfrm>
          <a:custGeom>
            <a:avLst/>
            <a:gdLst/>
            <a:ahLst/>
            <a:cxnLst/>
            <a:rect l="l" t="t" r="r" b="b"/>
            <a:pathLst>
              <a:path w="4358640" h="1739900">
                <a:moveTo>
                  <a:pt x="0" y="0"/>
                </a:moveTo>
                <a:lnTo>
                  <a:pt x="4358271" y="0"/>
                </a:lnTo>
                <a:lnTo>
                  <a:pt x="4358271" y="1739328"/>
                </a:lnTo>
                <a:lnTo>
                  <a:pt x="0" y="173932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81471" y="2674620"/>
            <a:ext cx="2156459" cy="5608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27776" y="3138246"/>
            <a:ext cx="1863851" cy="1368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27776" y="2683764"/>
            <a:ext cx="1863851" cy="116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41415" y="2695460"/>
            <a:ext cx="2037080" cy="443230"/>
          </a:xfrm>
          <a:custGeom>
            <a:avLst/>
            <a:gdLst/>
            <a:ahLst/>
            <a:cxnLst/>
            <a:rect l="l" t="t" r="r" b="b"/>
            <a:pathLst>
              <a:path w="2037079" h="443230">
                <a:moveTo>
                  <a:pt x="0" y="0"/>
                </a:moveTo>
                <a:lnTo>
                  <a:pt x="2036775" y="0"/>
                </a:lnTo>
                <a:lnTo>
                  <a:pt x="2036775" y="442772"/>
                </a:lnTo>
                <a:lnTo>
                  <a:pt x="0" y="4427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959158" y="2756222"/>
            <a:ext cx="160083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1920">
              <a:lnSpc>
                <a:spcPts val="1300"/>
              </a:lnSpc>
            </a:pPr>
            <a:r>
              <a:rPr sz="1200" b="1" spc="-5">
                <a:latin typeface="Arial Black"/>
                <a:cs typeface="Arial Black"/>
              </a:rPr>
              <a:t>Phillis </a:t>
            </a:r>
            <a:r>
              <a:rPr sz="1200" b="1">
                <a:latin typeface="Arial Black"/>
                <a:cs typeface="Arial Black"/>
              </a:rPr>
              <a:t>Wheatley  </a:t>
            </a:r>
            <a:r>
              <a:rPr sz="1200" b="1" spc="5">
                <a:latin typeface="Arial Black"/>
                <a:cs typeface="Arial Black"/>
              </a:rPr>
              <a:t>Elementary</a:t>
            </a:r>
            <a:r>
              <a:rPr sz="1200" b="1" spc="-10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71800" y="1766316"/>
            <a:ext cx="3192779" cy="319277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67050" y="1861792"/>
            <a:ext cx="3001919" cy="30019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689186" y="6233081"/>
            <a:ext cx="226060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Manuel S.</a:t>
            </a:r>
            <a:r>
              <a:rPr sz="1800" b="1" spc="-2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Garcia</a:t>
            </a:r>
            <a:endParaRPr sz="18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05298" y="6233081"/>
            <a:ext cx="2357120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Ms. Brenda</a:t>
            </a:r>
            <a:r>
              <a:rPr sz="1800" b="1" spc="-6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D4EFF4"/>
                </a:solidFill>
                <a:latin typeface="Arial"/>
                <a:cs typeface="Arial"/>
              </a:rPr>
              <a:t>Swain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CBC31-7788-04FC-BE36-3AAE66A9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76" y="1836452"/>
            <a:ext cx="4709248" cy="488974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4F6ABEB-0EC1-0372-9173-AAB34AEA1E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B116E-3CD5-FD14-F9A3-E5CF2684240B}"/>
              </a:ext>
            </a:extLst>
          </p:cNvPr>
          <p:cNvSpPr txBox="1"/>
          <p:nvPr/>
        </p:nvSpPr>
        <p:spPr>
          <a:xfrm>
            <a:off x="0" y="759234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Phillis Wheatley Elementary School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 elementary age students live inside the Attendance Boundary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 attend Phillis Wheatley Elementary School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15.77% of area students</a:t>
            </a:r>
          </a:p>
        </p:txBody>
      </p:sp>
    </p:spTree>
    <p:extLst>
      <p:ext uri="{BB962C8B-B14F-4D97-AF65-F5344CB8AC3E}">
        <p14:creationId xmlns:p14="http://schemas.microsoft.com/office/powerpoint/2010/main" val="2171046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B74BE122-D01B-2C8C-F8C1-716420F09946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516AB-1233-F714-B77A-8540978D5D0A}"/>
              </a:ext>
            </a:extLst>
          </p:cNvPr>
          <p:cNvSpPr txBox="1"/>
          <p:nvPr/>
        </p:nvSpPr>
        <p:spPr>
          <a:xfrm>
            <a:off x="1471341" y="759234"/>
            <a:ext cx="625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Phillis Wheatley Elementary School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 PreK – 5</a:t>
            </a:r>
            <a:r>
              <a:rPr lang="en-US" sz="1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Students in Boundary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A56D4-EB81-7043-F74D-C06DD67D4FD1}"/>
              </a:ext>
            </a:extLst>
          </p:cNvPr>
          <p:cNvSpPr txBox="1"/>
          <p:nvPr/>
        </p:nvSpPr>
        <p:spPr>
          <a:xfrm>
            <a:off x="5890054" y="6475790"/>
            <a:ext cx="238526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Frontline/Location Analytics, 03/13/26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77E0AE-FA99-BF07-FE21-8C4937018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088489"/>
              </p:ext>
            </p:extLst>
          </p:nvPr>
        </p:nvGraphicFramePr>
        <p:xfrm>
          <a:off x="868680" y="1515689"/>
          <a:ext cx="7406640" cy="4919776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067971">
                  <a:extLst>
                    <a:ext uri="{9D8B030D-6E8A-4147-A177-3AD203B41FA5}">
                      <a16:colId xmlns:a16="http://schemas.microsoft.com/office/drawing/2014/main" val="1696587234"/>
                    </a:ext>
                  </a:extLst>
                </a:gridCol>
                <a:gridCol w="985951">
                  <a:extLst>
                    <a:ext uri="{9D8B030D-6E8A-4147-A177-3AD203B41FA5}">
                      <a16:colId xmlns:a16="http://schemas.microsoft.com/office/drawing/2014/main" val="2228417130"/>
                    </a:ext>
                  </a:extLst>
                </a:gridCol>
                <a:gridCol w="1352718">
                  <a:extLst>
                    <a:ext uri="{9D8B030D-6E8A-4147-A177-3AD203B41FA5}">
                      <a16:colId xmlns:a16="http://schemas.microsoft.com/office/drawing/2014/main" val="364108761"/>
                    </a:ext>
                  </a:extLst>
                </a:gridCol>
              </a:tblGrid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D52"/>
                          </a:solidFill>
                          <a:effectLst/>
                          <a:latin typeface="Arial Black" panose="020B0A04020102020204" pitchFamily="34" charset="0"/>
                        </a:rPr>
                        <a:t>School Name (Enrolled in Boundary)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Black" panose="020B0A04020102020204" pitchFamily="34" charset="0"/>
                        </a:rPr>
                        <a:t>Count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005862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Phillis Wheatley Elementary (5931)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132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15.77%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70872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Bridgeprep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Acad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 Greater Miami (2013)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106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12.66%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78449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Miami Children’s Museum (4000)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94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11.23%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756102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Ipreparatory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 Academy (7581)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8.24%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024196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Frederick Douglass Elementary (1361)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59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7.05%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092737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Gibson Charter School (2060)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53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6.33%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633201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Downtown Miami Charter School (3600)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4.66%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258242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Southside Preparatory Academy (5321)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3.46%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795307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Ada Merritt K-8 Center (3191)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3.35%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670586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Paul Laurence Dunbar K-8 Ctr (1441)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1.67%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395923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Citrus Grove K-8 Center (0801)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1.43%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030815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Mater Academy East Charter (3100)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1.43%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074182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Chapman Partnership </a:t>
                      </a:r>
                      <a:r>
                        <a:rPr lang="en-US" sz="2000" b="0" i="0" u="none" strike="noStrike" err="1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Ecc</a:t>
                      </a: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 North (0331)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1.08%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473228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Mater Academy Of Intl Studies (1017)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1.08%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886727"/>
                  </a:ext>
                </a:extLst>
              </a:tr>
              <a:tr h="5372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Mater Grove Academy (5045)</a:t>
                      </a:r>
                    </a:p>
                  </a:txBody>
                  <a:tcPr marL="27432" marR="2686" marT="268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03E53"/>
                          </a:solidFill>
                          <a:effectLst/>
                          <a:latin typeface="Arial Narrow" panose="020B0606020202030204" pitchFamily="34" charset="0"/>
                        </a:rPr>
                        <a:t>1.08%</a:t>
                      </a:r>
                    </a:p>
                  </a:txBody>
                  <a:tcPr marL="2686" marR="2686" marT="268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59609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09BB11C-CFE9-A88D-4A3D-DB23A2F8A726}"/>
              </a:ext>
            </a:extLst>
          </p:cNvPr>
          <p:cNvSpPr txBox="1"/>
          <p:nvPr/>
        </p:nvSpPr>
        <p:spPr>
          <a:xfrm>
            <a:off x="868681" y="6435465"/>
            <a:ext cx="3382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of highest enrolling schools.</a:t>
            </a: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3ED3-AC6C-7420-B364-A886265D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12E587A-ED41-12F7-C7BA-9DF71E048D3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CAB5F-6996-1956-50D6-713A75914D72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Phillis Wheatley Elementary School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D5D905-4E3A-C519-D499-B54C0E567EA3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46709829"/>
              </p:ext>
            </p:extLst>
          </p:nvPr>
        </p:nvGraphicFramePr>
        <p:xfrm>
          <a:off x="184674" y="1671360"/>
          <a:ext cx="4659543" cy="3952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841717">
                  <a:extLst>
                    <a:ext uri="{9D8B030D-6E8A-4147-A177-3AD203B41FA5}">
                      <a16:colId xmlns:a16="http://schemas.microsoft.com/office/drawing/2014/main" val="1063414314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103334683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296147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2024 - 2025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– 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06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5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38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8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9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6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2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202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*Data pulled from February 2025 &amp; February 2026 FTE Surveys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07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AAEB74-5C29-BB52-04B7-3AC13B426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87820"/>
              </p:ext>
            </p:extLst>
          </p:nvPr>
        </p:nvGraphicFramePr>
        <p:xfrm>
          <a:off x="4928124" y="1671360"/>
          <a:ext cx="4030524" cy="3251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343508">
                  <a:extLst>
                    <a:ext uri="{9D8B030D-6E8A-4147-A177-3AD203B41FA5}">
                      <a16:colId xmlns:a16="http://schemas.microsoft.com/office/drawing/2014/main" val="3160261827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782481586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9265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UTILIZATION &amp; CAPACITY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UTILIZATION</a:t>
                      </a:r>
                    </a:p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(CAPACITY: 620)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02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5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28.9%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6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25.3%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6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3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22.4%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8839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Data: ARDA, Capacity Data: FISH Reports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1921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EEDF2AF-C91E-84A0-060F-16A2887A6BD4}"/>
              </a:ext>
            </a:extLst>
          </p:cNvPr>
          <p:cNvGrpSpPr/>
          <p:nvPr/>
        </p:nvGrpSpPr>
        <p:grpSpPr>
          <a:xfrm>
            <a:off x="2866650" y="2607794"/>
            <a:ext cx="1156828" cy="1809750"/>
            <a:chOff x="2899602" y="2925843"/>
            <a:chExt cx="1156828" cy="180975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60AD21A-F86B-95BE-F1A2-71E75FC6601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925843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82CE5BC-2B0C-5BC8-3CA3-5C3206DBA80C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290174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91E411D-AFF3-477E-7251-6B99F3779945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654505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C78868-2080-05F2-3C59-1AF9100E56EA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018836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28E75D-DA39-447E-A682-2ECC7E03CDFE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383168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6807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812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38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8138" y="139023"/>
            <a:ext cx="182753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0954" y="1195804"/>
            <a:ext cx="8302625" cy="29238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255" indent="635" algn="just">
              <a:lnSpc>
                <a:spcPct val="100000"/>
              </a:lnSpc>
              <a:tabLst>
                <a:tab pos="570865" algn="l"/>
                <a:tab pos="901065" algn="l"/>
                <a:tab pos="1942464" algn="l"/>
                <a:tab pos="3148965" algn="l"/>
                <a:tab pos="3669029" algn="l"/>
                <a:tab pos="4126229" algn="l"/>
                <a:tab pos="4848225" algn="l"/>
                <a:tab pos="5179060" algn="l"/>
                <a:tab pos="6117590" algn="l"/>
                <a:tab pos="6384290" algn="l"/>
                <a:tab pos="7118350" algn="l"/>
              </a:tabLst>
            </a:pP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to	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t	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t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000" spc="1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y	to	c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ondu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t	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v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uc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000" spc="-15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l 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program,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following recommendations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lang="en-US" sz="2000" spc="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proposed:</a:t>
            </a:r>
            <a:endParaRPr lang="en-US" sz="2000">
              <a:latin typeface="Arial"/>
              <a:cs typeface="Arial"/>
            </a:endParaRPr>
          </a:p>
          <a:p>
            <a:pPr marL="299085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300355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Dissolve the current boundary for Phillis Wheatley Elementary School.</a:t>
            </a:r>
          </a:p>
          <a:p>
            <a:pPr marL="299085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300355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Divide the Phillis Wheatley Elementary School boundary between Frederick Douglass Elementary (Area D) and Paul L. Dunbar K-8 Center (Areas B).</a:t>
            </a:r>
          </a:p>
          <a:p>
            <a:pPr marL="299085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300355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Establish new boundaries for Frederick Douglass Elementary School (Areas C &amp; D) and Paul L. Dunbar K-8 Center (Areas A &amp; B).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57773" y="6059422"/>
            <a:ext cx="214439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Leonard</a:t>
            </a:r>
            <a:r>
              <a:rPr sz="1800" b="1" spc="-4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25">
                <a:solidFill>
                  <a:srgbClr val="D4EFF4"/>
                </a:solidFill>
                <a:latin typeface="Arial"/>
                <a:cs typeface="Arial"/>
              </a:rPr>
              <a:t>Torres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681" rIns="0" bIns="0" rtlCol="0">
            <a:spAutoFit/>
          </a:bodyPr>
          <a:lstStyle/>
          <a:p>
            <a:pPr marL="26034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13970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North Region</a:t>
            </a:r>
            <a:r>
              <a:rPr sz="2800" spc="-2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994595" y="5051044"/>
            <a:ext cx="5615305" cy="920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755" marR="5080" indent="-59690">
              <a:lnSpc>
                <a:spcPts val="3579"/>
              </a:lnSpc>
            </a:pP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Parkway Elementary School  Norland Elementary</a:t>
            </a:r>
            <a:r>
              <a:rPr sz="3300" b="1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917547"/>
            <a:ext cx="10160" cy="2935605"/>
          </a:xfrm>
          <a:custGeom>
            <a:avLst/>
            <a:gdLst/>
            <a:ahLst/>
            <a:cxnLst/>
            <a:rect l="l" t="t" r="r" b="b"/>
            <a:pathLst>
              <a:path w="10160" h="2935604">
                <a:moveTo>
                  <a:pt x="0" y="2935224"/>
                </a:moveTo>
                <a:lnTo>
                  <a:pt x="10020" y="2935224"/>
                </a:lnTo>
                <a:lnTo>
                  <a:pt x="10020" y="0"/>
                </a:lnTo>
                <a:lnTo>
                  <a:pt x="0" y="0"/>
                </a:lnTo>
                <a:lnTo>
                  <a:pt x="0" y="2935224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0" y="1922335"/>
            <a:ext cx="9134475" cy="2931795"/>
          </a:xfrm>
          <a:custGeom>
            <a:avLst/>
            <a:gdLst/>
            <a:ahLst/>
            <a:cxnLst/>
            <a:rect l="l" t="t" r="r" b="b"/>
            <a:pathLst>
              <a:path w="9134475" h="2931795">
                <a:moveTo>
                  <a:pt x="0" y="2931541"/>
                </a:moveTo>
                <a:lnTo>
                  <a:pt x="9133979" y="2931541"/>
                </a:lnTo>
                <a:lnTo>
                  <a:pt x="9133979" y="0"/>
                </a:lnTo>
                <a:lnTo>
                  <a:pt x="0" y="0"/>
                </a:lnTo>
                <a:lnTo>
                  <a:pt x="0" y="2931541"/>
                </a:lnTo>
                <a:close/>
              </a:path>
            </a:pathLst>
          </a:custGeom>
          <a:solidFill>
            <a:srgbClr val="6699F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54994" y="6059423"/>
            <a:ext cx="239585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40">
                <a:solidFill>
                  <a:srgbClr val="D4EFF4"/>
                </a:solidFill>
                <a:latin typeface="Arial"/>
                <a:cs typeface="Arial"/>
              </a:rPr>
              <a:t>Dr. </a:t>
            </a:r>
            <a:r>
              <a:rPr sz="1800" b="1" spc="-20">
                <a:solidFill>
                  <a:srgbClr val="D4EFF4"/>
                </a:solidFill>
                <a:latin typeface="Arial"/>
                <a:cs typeface="Arial"/>
              </a:rPr>
              <a:t>Yesenia </a:t>
            </a:r>
            <a:r>
              <a:rPr sz="1800" b="1">
                <a:solidFill>
                  <a:srgbClr val="D4EFF4"/>
                </a:solidFill>
                <a:latin typeface="Arial"/>
                <a:cs typeface="Arial"/>
              </a:rPr>
              <a:t>M.</a:t>
            </a:r>
            <a:r>
              <a:rPr sz="1800" b="1" spc="-114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D4EFF4"/>
                </a:solidFill>
                <a:latin typeface="Arial"/>
                <a:cs typeface="Arial"/>
              </a:rPr>
              <a:t>Aponte</a:t>
            </a:r>
            <a:endParaRPr sz="18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33" y="1916442"/>
            <a:ext cx="4019041" cy="2927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5732" y="1916442"/>
            <a:ext cx="4118267" cy="2932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00843" y="2657894"/>
            <a:ext cx="1742319" cy="154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0847" y="139023"/>
            <a:ext cx="726376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/>
          <p:nvPr/>
        </p:nvSpPr>
        <p:spPr>
          <a:xfrm>
            <a:off x="8924480" y="6499431"/>
            <a:ext cx="120929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7804" y="877824"/>
            <a:ext cx="7708391" cy="5980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0903" y="893533"/>
            <a:ext cx="7602180" cy="58744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7820" y="6499431"/>
            <a:ext cx="117754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9023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5441" y="1031629"/>
            <a:ext cx="8148955" cy="47494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/>
                <a:cs typeface="Arial"/>
              </a:rPr>
              <a:t>Phillis Wheatley Elementary</a:t>
            </a:r>
            <a:r>
              <a:rPr lang="en-US" sz="2400" b="1" spc="-60">
                <a:solidFill>
                  <a:srgbClr val="FFFFFF"/>
                </a:solidFill>
                <a:latin typeface="Arial Black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/>
                <a:cs typeface="Arial"/>
              </a:rPr>
              <a:t>School</a:t>
            </a:r>
            <a:endParaRPr lang="en-US" sz="2400">
              <a:latin typeface="Arial Black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North-South Expressway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(I-95)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742950" indent="-28575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Miami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2000" spc="-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Biscayne</a:t>
            </a:r>
            <a:r>
              <a:rPr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2000">
              <a:latin typeface="Arial"/>
              <a:cs typeface="Arial"/>
            </a:endParaRPr>
          </a:p>
          <a:p>
            <a:pPr marL="742950" marR="5080" indent="-273050">
              <a:lnSpc>
                <a:spcPct val="120000"/>
              </a:lnSpc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Government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Cut and Dodge Island, encompassing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of  Dodge</a:t>
            </a:r>
            <a:r>
              <a:rPr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endParaRPr lang="en-US"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800" algn="l"/>
                <a:tab pos="813435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North-South Expressway</a:t>
            </a:r>
            <a:r>
              <a:rPr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(I-95)</a:t>
            </a:r>
            <a:endParaRPr sz="2000">
              <a:latin typeface="Arial"/>
              <a:cs typeface="Arial"/>
            </a:endParaRPr>
          </a:p>
          <a:p>
            <a:pPr marL="798195" marR="4760595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lang="en-US"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455295" marR="4760595">
              <a:lnSpc>
                <a:spcPct val="120000"/>
              </a:lnSpc>
              <a:tabLst>
                <a:tab pos="812165" algn="l"/>
                <a:tab pos="812800" algn="l"/>
              </a:tabLst>
            </a:pP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		  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4480" y="6499431"/>
            <a:ext cx="120649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9023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7068" y="1099061"/>
            <a:ext cx="6980510" cy="36388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Frederick Douglass Elementary 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Biscayne Bay and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04863" indent="-334963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9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 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000" spc="-2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lang="en-US"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the Miami</a:t>
            </a:r>
            <a:r>
              <a:rPr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North-South Expressway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(I-95)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Biscayne</a:t>
            </a:r>
            <a:r>
              <a:rPr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2000">
              <a:latin typeface="Arial"/>
              <a:cs typeface="Arial"/>
            </a:endParaRPr>
          </a:p>
          <a:p>
            <a:pPr marL="804863" marR="2150745" indent="-334963">
              <a:lnSpc>
                <a:spcPct val="12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469900" marR="2150745">
              <a:lnSpc>
                <a:spcPct val="120000"/>
              </a:lnSpc>
              <a:tabLst>
                <a:tab pos="812165" algn="l"/>
                <a:tab pos="81280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		   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4480" y="6499431"/>
            <a:ext cx="105130" cy="82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9023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7068" y="1580555"/>
            <a:ext cx="4143375" cy="4039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9535">
              <a:lnSpc>
                <a:spcPct val="120000"/>
              </a:lnSpc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14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</a:t>
            </a:r>
            <a:r>
              <a:rPr sz="2000" spc="-2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28 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8775" marR="263525" indent="-173990">
              <a:lnSpc>
                <a:spcPct val="120000"/>
              </a:lnSpc>
              <a:buChar char="•"/>
              <a:tabLst>
                <a:tab pos="35941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on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28 Street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North-  South Expressway</a:t>
            </a:r>
            <a:r>
              <a:rPr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(I-95)</a:t>
            </a:r>
            <a:endParaRPr sz="2000">
              <a:latin typeface="Arial"/>
              <a:cs typeface="Arial"/>
            </a:endParaRPr>
          </a:p>
          <a:p>
            <a:pPr marL="358775" indent="-234950">
              <a:lnSpc>
                <a:spcPct val="100000"/>
              </a:lnSpc>
              <a:spcBef>
                <a:spcPts val="480"/>
              </a:spcBef>
              <a:buChar char="•"/>
              <a:tabLst>
                <a:tab pos="358775" algn="l"/>
                <a:tab pos="35941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8775" indent="-234950">
              <a:lnSpc>
                <a:spcPct val="100000"/>
              </a:lnSpc>
              <a:spcBef>
                <a:spcPts val="480"/>
              </a:spcBef>
              <a:buChar char="•"/>
              <a:tabLst>
                <a:tab pos="358775" algn="l"/>
                <a:tab pos="35941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Miami</a:t>
            </a:r>
            <a:r>
              <a:rPr sz="20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358775" indent="-234950">
              <a:lnSpc>
                <a:spcPct val="100000"/>
              </a:lnSpc>
              <a:spcBef>
                <a:spcPts val="480"/>
              </a:spcBef>
              <a:buChar char="•"/>
              <a:tabLst>
                <a:tab pos="358775" algn="l"/>
                <a:tab pos="35941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8775" indent="-234950">
              <a:lnSpc>
                <a:spcPct val="100000"/>
              </a:lnSpc>
              <a:spcBef>
                <a:spcPts val="480"/>
              </a:spcBef>
              <a:buChar char="•"/>
              <a:tabLst>
                <a:tab pos="358775" algn="l"/>
                <a:tab pos="35941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358775" indent="-234950">
              <a:lnSpc>
                <a:spcPct val="100000"/>
              </a:lnSpc>
              <a:spcBef>
                <a:spcPts val="480"/>
              </a:spcBef>
              <a:buChar char="•"/>
              <a:tabLst>
                <a:tab pos="358775" algn="l"/>
                <a:tab pos="35941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16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8775" marR="5080" indent="-234950">
              <a:lnSpc>
                <a:spcPct val="120000"/>
              </a:lnSpc>
              <a:buChar char="•"/>
              <a:tabLst>
                <a:tab pos="358775" algn="l"/>
                <a:tab pos="35941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North-South Expressway  (I-95)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32868" y="1580555"/>
            <a:ext cx="3594064" cy="28720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82575" indent="-269875">
              <a:lnSpc>
                <a:spcPct val="100000"/>
              </a:lnSpc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480"/>
              </a:spcBef>
              <a:buChar char="•"/>
              <a:tabLst>
                <a:tab pos="248285" algn="l"/>
                <a:tab pos="24892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480"/>
              </a:spcBef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the Miami</a:t>
            </a:r>
            <a:r>
              <a:rPr sz="20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20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480"/>
              </a:spcBef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2000" spc="-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480"/>
              </a:spcBef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248285" indent="-235585">
              <a:lnSpc>
                <a:spcPct val="100000"/>
              </a:lnSpc>
              <a:spcBef>
                <a:spcPts val="480"/>
              </a:spcBef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282575" marR="621665" indent="-269875">
              <a:lnSpc>
                <a:spcPct val="120000"/>
              </a:lnSpc>
              <a:buChar char="•"/>
              <a:tabLst>
                <a:tab pos="248285" algn="l"/>
                <a:tab pos="2489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28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Street,  </a:t>
            </a: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621665">
              <a:lnSpc>
                <a:spcPct val="120000"/>
              </a:lnSpc>
              <a:tabLst>
                <a:tab pos="248285" algn="l"/>
                <a:tab pos="2489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         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7068" y="1085651"/>
            <a:ext cx="714526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Paul Laurence Dunbar K-8</a:t>
            </a:r>
            <a:r>
              <a:rPr lang="en-US" sz="2400" b="1" spc="-4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Center</a:t>
            </a:r>
            <a:endParaRPr lang="en-US" sz="2400">
              <a:latin typeface="Arial Black" panose="020B0A04020102020204" pitchFamily="34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44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0847" y="139023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0868" y="942695"/>
            <a:ext cx="8433002" cy="50988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00"/>
              </a:lnSpc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Proposed Boundary</a:t>
            </a:r>
            <a:r>
              <a:rPr sz="2000" b="1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Douglass Elementary</a:t>
            </a:r>
            <a:r>
              <a:rPr lang="en-US" sz="2000" b="1" spc="-7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 at North Miami Avenue and NE 20</a:t>
            </a:r>
            <a:r>
              <a:rPr sz="20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to Biscayne Bay NW 2 Avenue and NW 9</a:t>
            </a:r>
            <a:r>
              <a:rPr sz="20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to Biscayne</a:t>
            </a:r>
            <a:r>
              <a:rPr sz="20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through MacArthur</a:t>
            </a:r>
            <a:r>
              <a:rPr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Causeway</a:t>
            </a:r>
            <a:endParaRPr sz="2000">
              <a:latin typeface="Arial"/>
              <a:cs typeface="Arial"/>
            </a:endParaRPr>
          </a:p>
          <a:p>
            <a:pPr marL="697865" marR="5080" indent="-285115">
              <a:lnSpc>
                <a:spcPct val="120000"/>
              </a:lnSpc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along MacArthur Causeway to the Eastern Most tip</a:t>
            </a:r>
            <a:r>
              <a:rPr sz="20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of Dodge</a:t>
            </a:r>
            <a:endParaRPr lang="en-US" sz="2000" spc="-105">
              <a:solidFill>
                <a:srgbClr val="FFFFFF"/>
              </a:solidFill>
              <a:latin typeface="Arial"/>
              <a:cs typeface="Arial"/>
            </a:endParaRPr>
          </a:p>
          <a:p>
            <a:pPr marL="412750" marR="5080">
              <a:lnSpc>
                <a:spcPct val="120000"/>
              </a:lnSpc>
              <a:tabLst>
                <a:tab pos="697865" algn="l"/>
                <a:tab pos="698500" algn="l"/>
              </a:tabLst>
            </a:pPr>
            <a:r>
              <a:rPr lang="en-US" sz="2000" spc="-105">
                <a:solidFill>
                  <a:srgbClr val="FFFFFF"/>
                </a:solidFill>
                <a:latin typeface="Arial"/>
                <a:cs typeface="Arial"/>
              </a:rPr>
              <a:t>			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Island</a:t>
            </a:r>
            <a:endParaRPr lang="en-US"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West to the Miami</a:t>
            </a:r>
            <a:r>
              <a:rPr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Miami River Northwest to NW 7</a:t>
            </a:r>
            <a:r>
              <a:rPr sz="2000" spc="-25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to NW 13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75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NW 3</a:t>
            </a:r>
            <a:r>
              <a:rPr sz="2000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75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to NW 20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2000" spc="-5">
              <a:latin typeface="Arial"/>
              <a:cs typeface="Arial"/>
            </a:endParaRPr>
          </a:p>
          <a:p>
            <a:pPr marL="697865" indent="-285115">
              <a:lnSpc>
                <a:spcPct val="100000"/>
              </a:lnSpc>
              <a:spcBef>
                <a:spcPts val="475"/>
              </a:spcBef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to North Miami</a:t>
            </a:r>
            <a:r>
              <a:rPr sz="2000" spc="-2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Avenue,</a:t>
            </a: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marL="412750">
              <a:spcBef>
                <a:spcPts val="475"/>
              </a:spcBef>
              <a:tabLst>
                <a:tab pos="697865" algn="l"/>
                <a:tab pos="698500" algn="l"/>
              </a:tabLst>
            </a:pP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			  point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 of</a:t>
            </a:r>
            <a:r>
              <a:rPr sz="2000" spc="-1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45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0847" y="139023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9102" y="945360"/>
            <a:ext cx="8408293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00"/>
              </a:lnSpc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Proposed Boundary</a:t>
            </a:r>
            <a:r>
              <a:rPr sz="2000" b="1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Laurence Dunbar K-8</a:t>
            </a:r>
            <a:r>
              <a:rPr lang="en-US" sz="2000" b="1" spc="-4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6430" y="1671327"/>
            <a:ext cx="7860348" cy="5039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4965" algn="l"/>
                <a:tab pos="35560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lang="en-US" sz="2000" spc="5">
                <a:solidFill>
                  <a:srgbClr val="FFFFFF"/>
                </a:solidFill>
                <a:latin typeface="Arial"/>
                <a:cs typeface="Arial"/>
              </a:rPr>
              <a:t>NW 17</a:t>
            </a:r>
            <a:r>
              <a:rPr lang="en-US" sz="1950" spc="7" baseline="2564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the Miami</a:t>
            </a:r>
            <a:r>
              <a:rPr lang="en-US" sz="20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14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28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I-95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Biscayne</a:t>
            </a:r>
            <a:r>
              <a:rPr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13</a:t>
            </a:r>
            <a:r>
              <a:rPr sz="20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441/7</a:t>
            </a:r>
            <a:r>
              <a:rPr sz="20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Miami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Miami River to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lang="en-US" sz="2000" spc="-1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lang="en-US" sz="2000" spc="-1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20000"/>
              </a:lnSpc>
              <a:tabLst>
                <a:tab pos="354965" algn="l"/>
                <a:tab pos="355600" algn="l"/>
              </a:tabLst>
            </a:pP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			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46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7068" y="933958"/>
            <a:ext cx="8310880" cy="46166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Beginning </a:t>
            </a:r>
            <a:r>
              <a:rPr sz="2000" b="1" spc="5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the 2026 - 2027 School</a:t>
            </a:r>
            <a:r>
              <a:rPr sz="2000" b="1" spc="-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>
                <a:solidFill>
                  <a:srgbClr val="FFFFFF"/>
                </a:solidFill>
                <a:latin typeface="Arial"/>
                <a:cs typeface="Arial"/>
              </a:rPr>
              <a:t>Year:</a:t>
            </a:r>
            <a:endParaRPr sz="2000">
              <a:latin typeface="Arial"/>
              <a:cs typeface="Arial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997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New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boundaries will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established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Frederick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Douglass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School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and Paul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L.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Dunbar K-8</a:t>
            </a:r>
            <a:r>
              <a:rPr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Center.</a:t>
            </a:r>
            <a:endParaRPr sz="2000">
              <a:latin typeface="Arial"/>
              <a:cs typeface="Arial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9972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In Area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, approximately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eleven </a:t>
            </a:r>
            <a:r>
              <a:rPr sz="2000" spc="-40">
                <a:solidFill>
                  <a:srgbClr val="FFFFFF"/>
                </a:solidFill>
                <a:latin typeface="Arial"/>
                <a:cs typeface="Arial"/>
              </a:rPr>
              <a:t>(11) </a:t>
            </a:r>
            <a:r>
              <a:rPr lang="en-US" sz="2000" spc="-40">
                <a:solidFill>
                  <a:srgbClr val="FFFFFF"/>
                </a:solidFill>
                <a:latin typeface="Arial"/>
                <a:cs typeface="Arial"/>
              </a:rPr>
              <a:t>current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kindergarten through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fourth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grade students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in the boundary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Phillis Wheatley Elementary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may attend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Paul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L.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Dunbar K-8</a:t>
            </a:r>
            <a:r>
              <a:rPr sz="20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Center.</a:t>
            </a:r>
            <a:endParaRPr sz="2000">
              <a:latin typeface="Arial"/>
              <a:cs typeface="Arial"/>
            </a:endParaRPr>
          </a:p>
          <a:p>
            <a:pPr marL="298450" marR="6985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9972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Area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(D),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approximately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hundred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two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(102)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current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kindergarten through fourth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grade 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students in the boundary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Phillis Wheatley Elementary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may attend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Frederick Douglass</a:t>
            </a:r>
            <a:r>
              <a:rPr sz="20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Elementary.</a:t>
            </a:r>
            <a:endParaRPr sz="2000">
              <a:latin typeface="Arial"/>
              <a:cs typeface="Arial"/>
            </a:endParaRPr>
          </a:p>
          <a:p>
            <a:pPr marL="298450" marR="5080" indent="-285750" algn="just">
              <a:lnSpc>
                <a:spcPct val="100000"/>
              </a:lnSpc>
              <a:spcBef>
                <a:spcPts val="1200"/>
              </a:spcBef>
              <a:buChar char="•"/>
              <a:tabLst>
                <a:tab pos="29972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All students residing in the combined boundaries of Phillis Wheatley  </a:t>
            </a:r>
            <a:r>
              <a:rPr sz="2000" spc="-20">
                <a:solidFill>
                  <a:srgbClr val="FFFFFF"/>
                </a:solidFill>
                <a:latin typeface="Arial"/>
                <a:cs typeface="Arial"/>
              </a:rPr>
              <a:t>Elementary,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Frederick Douglass Elementary and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Paul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L.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Dunbar K-8 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Center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may attend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Jose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Diego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School as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middle</a:t>
            </a:r>
            <a:r>
              <a:rPr lang="en-US" sz="2000" spc="-85">
                <a:solidFill>
                  <a:srgbClr val="FFFFFF"/>
                </a:solidFill>
                <a:latin typeface="Arial"/>
                <a:cs typeface="Arial"/>
              </a:rPr>
              <a:t> s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chool option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D59A2-728F-563C-6B66-89313850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40010BA-5C58-0C25-DC9F-0999029A230B}"/>
              </a:ext>
            </a:extLst>
          </p:cNvPr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46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1052E4-3F40-1FEA-6DFD-3CC8E5EC0E41}"/>
              </a:ext>
            </a:extLst>
          </p:cNvPr>
          <p:cNvSpPr txBox="1"/>
          <p:nvPr/>
        </p:nvSpPr>
        <p:spPr>
          <a:xfrm>
            <a:off x="417068" y="933958"/>
            <a:ext cx="831088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Beginning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 2026-2027 School</a:t>
            </a:r>
            <a:r>
              <a:rPr sz="200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Year: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0CBE173-5C8A-F0E4-4C93-9DF85410A3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88DED70-71C1-A8AA-BB4C-B19FA07C69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978266"/>
              </p:ext>
            </p:extLst>
          </p:nvPr>
        </p:nvGraphicFramePr>
        <p:xfrm>
          <a:off x="873173" y="1241536"/>
          <a:ext cx="7258050" cy="49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908455830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955123946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14241571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85043475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Miami-Dade County Public Schools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Attendance Boundary Committee (ABC)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 Data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93058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Frederick Douglass Elementary School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092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2025-2026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2026-2027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2027-2028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7702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Grade Configuration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Elementary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(PK – 5)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Elementary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(PK – 5)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Elementary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(PK – 5)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38835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Student Enrollment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181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4929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1418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65.81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5240"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100.7%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98.54%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8648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&amp; Temp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1316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&amp; Temp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65.81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100.7%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98.54%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92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83402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CEC0-C34B-A06B-FC81-49B6F1DC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CCC80DD-1639-7042-B47A-74CA48CD0A85}"/>
              </a:ext>
            </a:extLst>
          </p:cNvPr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46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288DC1-2DAC-4A82-6AB1-D4B8E8A75068}"/>
              </a:ext>
            </a:extLst>
          </p:cNvPr>
          <p:cNvSpPr txBox="1"/>
          <p:nvPr/>
        </p:nvSpPr>
        <p:spPr>
          <a:xfrm>
            <a:off x="417068" y="933958"/>
            <a:ext cx="831088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Beginning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the 2026-2027 School</a:t>
            </a:r>
            <a:r>
              <a:rPr sz="200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Arial"/>
                <a:cs typeface="Arial"/>
              </a:rPr>
              <a:t>Year: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8D69F8-CD73-1007-C94D-1828259399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B57003-59F1-0B30-9F43-0BC42F18C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16402"/>
              </p:ext>
            </p:extLst>
          </p:nvPr>
        </p:nvGraphicFramePr>
        <p:xfrm>
          <a:off x="846998" y="1363689"/>
          <a:ext cx="7258050" cy="49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319091796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18152974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2328209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744048822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Miami-Dade County Public Schools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Attendance Boundary Committee (ABC)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 Data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516529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Paul L. Dunbar K-8 Center</a:t>
                      </a:r>
                      <a:endParaRPr lang="pt-BR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2541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2025-2026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2026-2027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2027-2028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912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Grade Configuration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K-8 Center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(K-8)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K-8 Center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(K-8)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K-8 Center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(K-8)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1679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Student Enrollment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301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310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309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8111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39593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38.19%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5240"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39.34%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39.21%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9892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&amp; Temp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788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57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&amp; Temp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38.19%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39.34%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39.21%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712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94687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" marR="5080" algn="ctr">
              <a:lnSpc>
                <a:spcPts val="3460"/>
              </a:lnSpc>
            </a:pPr>
            <a:r>
              <a:rPr sz="3200" b="1" spc="5">
                <a:latin typeface="Arial Black"/>
                <a:cs typeface="Arial Black"/>
              </a:rPr>
              <a:t>Proposed </a:t>
            </a:r>
            <a:r>
              <a:rPr sz="3200" b="1">
                <a:latin typeface="Arial Black"/>
                <a:cs typeface="Arial Black"/>
              </a:rPr>
              <a:t>Attendance</a:t>
            </a:r>
            <a:r>
              <a:rPr sz="3200" b="1" spc="-55">
                <a:latin typeface="Arial Black"/>
                <a:cs typeface="Arial Black"/>
              </a:rPr>
              <a:t> </a:t>
            </a:r>
            <a:r>
              <a:rPr sz="3200" b="1" spc="25">
                <a:latin typeface="Arial Black"/>
                <a:cs typeface="Arial Black"/>
              </a:rPr>
              <a:t>Boundary  </a:t>
            </a:r>
            <a:r>
              <a:rPr sz="3200" b="1" spc="-10">
                <a:latin typeface="Arial Black"/>
                <a:cs typeface="Arial Black"/>
              </a:rPr>
              <a:t>Recommendations</a:t>
            </a:r>
            <a:endParaRPr sz="3200">
              <a:latin typeface="Arial Black"/>
              <a:cs typeface="Arial Black"/>
            </a:endParaRPr>
          </a:p>
          <a:p>
            <a:pPr marL="22860" algn="ctr">
              <a:lnSpc>
                <a:spcPts val="3404"/>
              </a:lnSpc>
            </a:pPr>
            <a:r>
              <a:rPr sz="3200" b="1" spc="10">
                <a:latin typeface="Arial Black"/>
                <a:cs typeface="Arial Black"/>
              </a:rPr>
              <a:t>Central </a:t>
            </a:r>
            <a:r>
              <a:rPr sz="3200" b="1">
                <a:latin typeface="Arial Black"/>
                <a:cs typeface="Arial Black"/>
              </a:rPr>
              <a:t>Region</a:t>
            </a:r>
            <a:r>
              <a:rPr sz="3200" b="1" spc="-125">
                <a:latin typeface="Arial Black"/>
                <a:cs typeface="Arial Black"/>
              </a:rPr>
              <a:t> </a:t>
            </a:r>
            <a:r>
              <a:rPr sz="3200" b="1" spc="15">
                <a:latin typeface="Arial Black"/>
                <a:cs typeface="Arial Black"/>
              </a:rPr>
              <a:t>Office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56220"/>
            <a:ext cx="9144000" cy="4361815"/>
          </a:xfrm>
          <a:custGeom>
            <a:avLst/>
            <a:gdLst/>
            <a:ahLst/>
            <a:cxnLst/>
            <a:rect l="l" t="t" r="r" b="b"/>
            <a:pathLst>
              <a:path w="9144000" h="4361815">
                <a:moveTo>
                  <a:pt x="0" y="4361688"/>
                </a:moveTo>
                <a:lnTo>
                  <a:pt x="9144000" y="4361688"/>
                </a:lnTo>
                <a:lnTo>
                  <a:pt x="9144000" y="0"/>
                </a:lnTo>
                <a:lnTo>
                  <a:pt x="0" y="0"/>
                </a:lnTo>
                <a:lnTo>
                  <a:pt x="0" y="4361688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6971" y="1502664"/>
            <a:ext cx="4407407" cy="2157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536446"/>
            <a:ext cx="4263897" cy="2014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075" y="1526908"/>
            <a:ext cx="4283075" cy="2033905"/>
          </a:xfrm>
          <a:custGeom>
            <a:avLst/>
            <a:gdLst/>
            <a:ahLst/>
            <a:cxnLst/>
            <a:rect l="l" t="t" r="r" b="b"/>
            <a:pathLst>
              <a:path w="4283075" h="2033904">
                <a:moveTo>
                  <a:pt x="0" y="0"/>
                </a:moveTo>
                <a:lnTo>
                  <a:pt x="4282960" y="0"/>
                </a:lnTo>
                <a:lnTo>
                  <a:pt x="4282960" y="2033485"/>
                </a:lnTo>
                <a:lnTo>
                  <a:pt x="0" y="203348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9620" y="1502664"/>
            <a:ext cx="4407407" cy="21579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51502" y="1536446"/>
            <a:ext cx="4263897" cy="20144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1964" y="1526908"/>
            <a:ext cx="4283075" cy="2033905"/>
          </a:xfrm>
          <a:custGeom>
            <a:avLst/>
            <a:gdLst/>
            <a:ahLst/>
            <a:cxnLst/>
            <a:rect l="l" t="t" r="r" b="b"/>
            <a:pathLst>
              <a:path w="4283075" h="2033904">
                <a:moveTo>
                  <a:pt x="0" y="0"/>
                </a:moveTo>
                <a:lnTo>
                  <a:pt x="4282960" y="0"/>
                </a:lnTo>
                <a:lnTo>
                  <a:pt x="4282960" y="2033485"/>
                </a:lnTo>
                <a:lnTo>
                  <a:pt x="0" y="203348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6888" y="3125723"/>
            <a:ext cx="2119883" cy="559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0331" y="3587203"/>
            <a:ext cx="1871471" cy="1298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6324" y="3152114"/>
            <a:ext cx="2001520" cy="43560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20" rIns="0" bIns="0" rtlCol="0">
            <a:spAutoFit/>
          </a:bodyPr>
          <a:lstStyle/>
          <a:p>
            <a:pPr marL="208915" marR="201930" indent="202565">
              <a:lnSpc>
                <a:spcPts val="1300"/>
              </a:lnSpc>
              <a:spcBef>
                <a:spcPts val="360"/>
              </a:spcBef>
            </a:pPr>
            <a:r>
              <a:rPr sz="1200" b="1" spc="-5">
                <a:latin typeface="Arial Black"/>
                <a:cs typeface="Arial Black"/>
              </a:rPr>
              <a:t>Miami Springs  Senior High</a:t>
            </a:r>
            <a:r>
              <a:rPr sz="1200" b="1" spc="-7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75704" y="3130295"/>
            <a:ext cx="2119883" cy="5547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06411" y="3587203"/>
            <a:ext cx="1458467" cy="1298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06411" y="3125723"/>
            <a:ext cx="1458467" cy="263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834899" y="3152114"/>
            <a:ext cx="2001520" cy="43560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20" rIns="0" bIns="0" rtlCol="0">
            <a:spAutoFit/>
          </a:bodyPr>
          <a:lstStyle/>
          <a:p>
            <a:pPr marL="415925" marR="407670" indent="97155">
              <a:lnSpc>
                <a:spcPts val="1300"/>
              </a:lnSpc>
              <a:spcBef>
                <a:spcPts val="360"/>
              </a:spcBef>
            </a:pPr>
            <a:r>
              <a:rPr sz="1200" b="1" spc="-5">
                <a:latin typeface="Arial Black"/>
                <a:cs typeface="Arial Black"/>
              </a:rPr>
              <a:t>Brownsville  </a:t>
            </a:r>
            <a:r>
              <a:rPr sz="1200" b="1">
                <a:latin typeface="Arial Black"/>
                <a:cs typeface="Arial Black"/>
              </a:rPr>
              <a:t>Middle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6971" y="3630168"/>
            <a:ext cx="4407407" cy="215950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600" y="3664586"/>
            <a:ext cx="4263906" cy="201442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9075" y="3655059"/>
            <a:ext cx="4283075" cy="2033905"/>
          </a:xfrm>
          <a:custGeom>
            <a:avLst/>
            <a:gdLst/>
            <a:ahLst/>
            <a:cxnLst/>
            <a:rect l="l" t="t" r="r" b="b"/>
            <a:pathLst>
              <a:path w="4283075" h="2033904">
                <a:moveTo>
                  <a:pt x="0" y="0"/>
                </a:moveTo>
                <a:lnTo>
                  <a:pt x="4282960" y="0"/>
                </a:lnTo>
                <a:lnTo>
                  <a:pt x="4282960" y="2033485"/>
                </a:lnTo>
                <a:lnTo>
                  <a:pt x="0" y="203348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9620" y="3630168"/>
            <a:ext cx="4407407" cy="215950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51490" y="3664588"/>
            <a:ext cx="4263906" cy="20144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41964" y="3655059"/>
            <a:ext cx="4283075" cy="2033905"/>
          </a:xfrm>
          <a:custGeom>
            <a:avLst/>
            <a:gdLst/>
            <a:ahLst/>
            <a:cxnLst/>
            <a:rect l="l" t="t" r="r" b="b"/>
            <a:pathLst>
              <a:path w="4283075" h="2033904">
                <a:moveTo>
                  <a:pt x="0" y="0"/>
                </a:moveTo>
                <a:lnTo>
                  <a:pt x="4282960" y="0"/>
                </a:lnTo>
                <a:lnTo>
                  <a:pt x="4282960" y="2033485"/>
                </a:lnTo>
                <a:lnTo>
                  <a:pt x="0" y="2033485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6888" y="5265420"/>
            <a:ext cx="2119883" cy="5532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7595" y="5721502"/>
            <a:ext cx="1458467" cy="1306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7595" y="5260848"/>
            <a:ext cx="1458467" cy="255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99974" y="5280062"/>
            <a:ext cx="2014220" cy="44830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069" rIns="0" bIns="0" rtlCol="0">
            <a:spAutoFit/>
          </a:bodyPr>
          <a:lstStyle/>
          <a:p>
            <a:pPr marL="422275" marR="414020" indent="51435">
              <a:lnSpc>
                <a:spcPts val="1300"/>
              </a:lnSpc>
              <a:spcBef>
                <a:spcPts val="409"/>
              </a:spcBef>
            </a:pPr>
            <a:r>
              <a:rPr sz="1200" b="1" spc="-10">
                <a:latin typeface="Arial Black"/>
                <a:cs typeface="Arial Black"/>
              </a:rPr>
              <a:t>Kinloch </a:t>
            </a:r>
            <a:r>
              <a:rPr sz="1200" b="1">
                <a:latin typeface="Arial Black"/>
                <a:cs typeface="Arial Black"/>
              </a:rPr>
              <a:t>Park  Middle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75704" y="5265420"/>
            <a:ext cx="2119882" cy="553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06411" y="5721502"/>
            <a:ext cx="1458467" cy="1306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06411" y="5260848"/>
            <a:ext cx="1458467" cy="255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834899" y="5286412"/>
            <a:ext cx="2001520" cy="43560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5720" rIns="0" bIns="0" rtlCol="0">
            <a:spAutoFit/>
          </a:bodyPr>
          <a:lstStyle/>
          <a:p>
            <a:pPr marL="415925" marR="407670" indent="7620">
              <a:lnSpc>
                <a:spcPts val="1300"/>
              </a:lnSpc>
              <a:spcBef>
                <a:spcPts val="360"/>
              </a:spcBef>
            </a:pPr>
            <a:r>
              <a:rPr sz="1200" b="1" spc="10">
                <a:latin typeface="Arial Black"/>
                <a:cs typeface="Arial Black"/>
              </a:rPr>
              <a:t>Henry </a:t>
            </a:r>
            <a:r>
              <a:rPr sz="1200" b="1" spc="-5">
                <a:latin typeface="Arial Black"/>
                <a:cs typeface="Arial Black"/>
              </a:rPr>
              <a:t>H. Filer  </a:t>
            </a:r>
            <a:r>
              <a:rPr sz="1200" b="1">
                <a:latin typeface="Arial Black"/>
                <a:cs typeface="Arial Black"/>
              </a:rPr>
              <a:t>Middle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348483" y="2497835"/>
            <a:ext cx="4447032" cy="21976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40051" y="2550985"/>
            <a:ext cx="4263910" cy="201443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21001" y="2531935"/>
            <a:ext cx="4302125" cy="2052955"/>
          </a:xfrm>
          <a:custGeom>
            <a:avLst/>
            <a:gdLst/>
            <a:ahLst/>
            <a:cxnLst/>
            <a:rect l="l" t="t" r="r" b="b"/>
            <a:pathLst>
              <a:path w="4302125" h="2052954">
                <a:moveTo>
                  <a:pt x="0" y="0"/>
                </a:moveTo>
                <a:lnTo>
                  <a:pt x="4302010" y="0"/>
                </a:lnTo>
                <a:lnTo>
                  <a:pt x="4302010" y="2052535"/>
                </a:lnTo>
                <a:lnTo>
                  <a:pt x="0" y="2052535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511296" y="2436876"/>
            <a:ext cx="2121407" cy="55473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37432" y="2893567"/>
            <a:ext cx="1466087" cy="13766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37432" y="2439923"/>
            <a:ext cx="1466087" cy="185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71290" y="2458478"/>
            <a:ext cx="2001520" cy="435609"/>
          </a:xfrm>
          <a:custGeom>
            <a:avLst/>
            <a:gdLst/>
            <a:ahLst/>
            <a:cxnLst/>
            <a:rect l="l" t="t" r="r" b="b"/>
            <a:pathLst>
              <a:path w="2001520" h="435610">
                <a:moveTo>
                  <a:pt x="0" y="0"/>
                </a:moveTo>
                <a:lnTo>
                  <a:pt x="2001431" y="0"/>
                </a:lnTo>
                <a:lnTo>
                  <a:pt x="2001431" y="435089"/>
                </a:lnTo>
                <a:lnTo>
                  <a:pt x="0" y="4350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970211" y="2491239"/>
            <a:ext cx="1202690" cy="37719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7145" marR="5080" indent="-5080">
              <a:lnSpc>
                <a:spcPts val="1300"/>
              </a:lnSpc>
              <a:spcBef>
                <a:spcPts val="160"/>
              </a:spcBef>
            </a:pPr>
            <a:r>
              <a:rPr sz="1200" b="1" spc="-5">
                <a:latin typeface="Arial Black"/>
                <a:cs typeface="Arial Black"/>
              </a:rPr>
              <a:t>Miami</a:t>
            </a:r>
            <a:r>
              <a:rPr sz="1200" b="1" spc="-60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Springs  </a:t>
            </a:r>
            <a:r>
              <a:rPr sz="1200" b="1">
                <a:latin typeface="Arial Black"/>
                <a:cs typeface="Arial Black"/>
              </a:rPr>
              <a:t>Middle</a:t>
            </a:r>
            <a:r>
              <a:rPr sz="1200" b="1" spc="-95">
                <a:latin typeface="Arial Black"/>
                <a:cs typeface="Arial Black"/>
              </a:rPr>
              <a:t> </a:t>
            </a:r>
            <a:r>
              <a:rPr sz="1200" b="1" spc="-5">
                <a:latin typeface="Arial Black"/>
                <a:cs typeface="Arial Black"/>
              </a:rPr>
              <a:t>School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09900" y="2726435"/>
            <a:ext cx="3139439" cy="31394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104985" y="2820991"/>
            <a:ext cx="2949815" cy="29498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498039" y="5822200"/>
            <a:ext cx="214693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Miami Springs Middle</a:t>
            </a:r>
            <a:r>
              <a:rPr sz="120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89186" y="5848616"/>
            <a:ext cx="3056255" cy="948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3455" marR="5080" indent="59055">
              <a:lnSpc>
                <a:spcPts val="1300"/>
              </a:lnSpc>
            </a:pP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Kinloch Park Middle School  Henry H. Filer Middle</a:t>
            </a:r>
            <a:r>
              <a:rPr sz="12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Manuel S.</a:t>
            </a:r>
            <a:r>
              <a:rPr sz="1800" b="1" spc="-2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Garcia</a:t>
            </a:r>
            <a:endParaRPr sz="1800">
              <a:latin typeface="Arial"/>
              <a:cs typeface="Arial"/>
            </a:endParaRPr>
          </a:p>
          <a:p>
            <a:pPr marL="70485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1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8985" y="5848616"/>
            <a:ext cx="3063240" cy="948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48005">
              <a:lnSpc>
                <a:spcPts val="1300"/>
              </a:lnSpc>
            </a:pP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Miami Springs Senior High School  Brownsville Middle</a:t>
            </a:r>
            <a:r>
              <a:rPr sz="120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1200">
              <a:latin typeface="Arial"/>
              <a:cs typeface="Arial"/>
            </a:endParaRPr>
          </a:p>
          <a:p>
            <a:pPr marL="707390" algn="ctr">
              <a:lnSpc>
                <a:spcPct val="100000"/>
              </a:lnSpc>
              <a:spcBef>
                <a:spcPts val="430"/>
              </a:spcBef>
            </a:pP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Ms. Brenda</a:t>
            </a:r>
            <a:r>
              <a:rPr sz="1800" b="1" spc="-6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>
                <a:solidFill>
                  <a:srgbClr val="D4EFF4"/>
                </a:solidFill>
                <a:latin typeface="Arial"/>
                <a:cs typeface="Arial"/>
              </a:rPr>
              <a:t>Swain</a:t>
            </a:r>
            <a:endParaRPr sz="1800">
              <a:latin typeface="Arial"/>
              <a:cs typeface="Arial"/>
            </a:endParaRPr>
          </a:p>
          <a:p>
            <a:pPr marL="706120" algn="ctr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2391" y="222294"/>
            <a:ext cx="74758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0"/>
              <a:t>Parkway </a:t>
            </a:r>
            <a:r>
              <a:rPr sz="4000" spc="-5"/>
              <a:t>Elementary</a:t>
            </a:r>
            <a:r>
              <a:rPr sz="4000" spc="30"/>
              <a:t> </a:t>
            </a:r>
            <a:r>
              <a:rPr sz="4000" spc="-10"/>
              <a:t>Boundary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56790" y="1118652"/>
            <a:ext cx="7346315" cy="1990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290" marR="5080" indent="-275590">
              <a:lnSpc>
                <a:spcPct val="125400"/>
              </a:lnSpc>
              <a:buChar char="•"/>
              <a:tabLst>
                <a:tab pos="276225" algn="l"/>
                <a:tab pos="27686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321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age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students live inside the  Parkway Elementary Attendance Boundary</a:t>
            </a:r>
            <a:r>
              <a:rPr sz="26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endParaRPr sz="2600">
              <a:latin typeface="Arial"/>
              <a:cs typeface="Arial"/>
            </a:endParaRPr>
          </a:p>
          <a:p>
            <a:pPr marL="276225" indent="-263525">
              <a:lnSpc>
                <a:spcPct val="100000"/>
              </a:lnSpc>
              <a:spcBef>
                <a:spcPts val="805"/>
              </a:spcBef>
              <a:buChar char="•"/>
              <a:tabLst>
                <a:tab pos="276225" algn="l"/>
                <a:tab pos="27686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129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(40%) attend Parkway Elementary</a:t>
            </a:r>
            <a:r>
              <a:rPr sz="2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2600">
              <a:latin typeface="Arial"/>
              <a:cs typeface="Arial"/>
            </a:endParaRPr>
          </a:p>
          <a:p>
            <a:pPr marL="368935" indent="-356235">
              <a:lnSpc>
                <a:spcPct val="100000"/>
              </a:lnSpc>
              <a:spcBef>
                <a:spcPts val="805"/>
              </a:spcBef>
              <a:buChar char="•"/>
              <a:tabLst>
                <a:tab pos="368935" algn="l"/>
                <a:tab pos="369570" algn="l"/>
              </a:tabLst>
            </a:pP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28 (9%) attend Norland Elementary</a:t>
            </a:r>
            <a:r>
              <a:rPr sz="2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18913" y="3098625"/>
            <a:ext cx="3881361" cy="3610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F3B8B2C-112B-8867-13AA-27C778887C7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91091-75FB-E843-FD32-688C2DAB2DB8}"/>
              </a:ext>
            </a:extLst>
          </p:cNvPr>
          <p:cNvSpPr txBox="1"/>
          <p:nvPr/>
        </p:nvSpPr>
        <p:spPr>
          <a:xfrm>
            <a:off x="92869" y="759234"/>
            <a:ext cx="894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Miami Springs Middle School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1627 elementary age students live inside the Attendance Boundary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441 attend Miami Springs Middle School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27.11% of area students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9A955-0358-8A07-8C99-4D7BCF07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54"/>
          <a:stretch>
            <a:fillRect/>
          </a:stretch>
        </p:blipFill>
        <p:spPr>
          <a:xfrm>
            <a:off x="1858228" y="1857679"/>
            <a:ext cx="5427544" cy="486379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319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66FF334D-E669-B5EF-B340-93C3A5A817BC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44D0D-1860-2873-4108-5E44844F2E51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Miami Springs Middle School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1,627 6</a:t>
            </a:r>
            <a:r>
              <a:rPr lang="en-US" sz="1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</a:t>
            </a:r>
            <a:r>
              <a:rPr lang="en-US" sz="16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Grade Students n Boundary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00D39-FE86-FAAA-33C5-3D95D37FD831}"/>
              </a:ext>
            </a:extLst>
          </p:cNvPr>
          <p:cNvSpPr txBox="1"/>
          <p:nvPr/>
        </p:nvSpPr>
        <p:spPr>
          <a:xfrm>
            <a:off x="5988907" y="6622088"/>
            <a:ext cx="224069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Frontline/Location Analytics, 03/13/26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7D49B5E-8B2B-6BAD-AAEB-6BEE4AE60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186206"/>
              </p:ext>
            </p:extLst>
          </p:nvPr>
        </p:nvGraphicFramePr>
        <p:xfrm>
          <a:off x="914400" y="1369237"/>
          <a:ext cx="7315200" cy="5224610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5228711">
                  <a:extLst>
                    <a:ext uri="{9D8B030D-6E8A-4147-A177-3AD203B41FA5}">
                      <a16:colId xmlns:a16="http://schemas.microsoft.com/office/drawing/2014/main" val="1310970293"/>
                    </a:ext>
                  </a:extLst>
                </a:gridCol>
                <a:gridCol w="1050233">
                  <a:extLst>
                    <a:ext uri="{9D8B030D-6E8A-4147-A177-3AD203B41FA5}">
                      <a16:colId xmlns:a16="http://schemas.microsoft.com/office/drawing/2014/main" val="3626980099"/>
                    </a:ext>
                  </a:extLst>
                </a:gridCol>
                <a:gridCol w="1036256">
                  <a:extLst>
                    <a:ext uri="{9D8B030D-6E8A-4147-A177-3AD203B41FA5}">
                      <a16:colId xmlns:a16="http://schemas.microsoft.com/office/drawing/2014/main" val="1205691549"/>
                    </a:ext>
                  </a:extLst>
                </a:gridCol>
              </a:tblGrid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Black" panose="020B0A04020102020204" pitchFamily="34" charset="0"/>
                        </a:rPr>
                        <a:t>School Name (Enrolled in Boundary)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Black" panose="020B0A04020102020204" pitchFamily="34" charset="0"/>
                        </a:rPr>
                        <a:t>Count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Black" panose="020B0A04020102020204" pitchFamily="34" charset="0"/>
                        </a:rPr>
                        <a:t>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995230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Miami Springs Middle (6521)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441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27.11%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4E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467939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err="1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Imater</a:t>
                      </a: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 Academy Middle School (6014)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359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22.07%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66790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Academy For Innovative Educ (6093)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13.46%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392616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Excelsior Prep Charter School (5029)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83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5.10%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48881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Doral Academy Charter Middle (6030)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82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5.04%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81448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Mater Academy Charter Middle (6012)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67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4.12%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614849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Hialeah Middle (6231)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47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2.89%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49234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Jose Marti Mast 6-12 Academy (7291)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41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2.52%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603563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Palm Springs Middle (6681)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1.41%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488366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Henry H. Filer Middle (6171)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1.23%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196148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Hialeah Gardens Middle School (6751)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1.23%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999327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Doral Academy Of Technology (3029)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15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0.92%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923144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Kipp Miami - Liberty City (2332)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0.74%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67116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City Of Hialeah Education </a:t>
                      </a:r>
                      <a:r>
                        <a:rPr lang="en-US" sz="2000" b="0" i="0" u="none" strike="noStrike" err="1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Acad</a:t>
                      </a: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 (7262)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0.68%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514489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Renaissance Charter School (6028)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0.68%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91574"/>
                  </a:ext>
                </a:extLst>
              </a:tr>
              <a:tr h="5059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Somerset Academy Middle-South (6013)</a:t>
                      </a:r>
                    </a:p>
                  </a:txBody>
                  <a:tcPr marL="27432" marR="2530" marT="253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124A63"/>
                          </a:solidFill>
                          <a:effectLst/>
                          <a:latin typeface="Arial Narrow" panose="020B0606020202030204" pitchFamily="34" charset="0"/>
                        </a:rPr>
                        <a:t>0.68%</a:t>
                      </a:r>
                    </a:p>
                  </a:txBody>
                  <a:tcPr marL="27432" marR="2530" marT="2530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9044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4D59DEA-6594-1A80-A015-575EFE80AA27}"/>
              </a:ext>
            </a:extLst>
          </p:cNvPr>
          <p:cNvSpPr txBox="1"/>
          <p:nvPr/>
        </p:nvSpPr>
        <p:spPr>
          <a:xfrm>
            <a:off x="914401" y="6581001"/>
            <a:ext cx="3270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of highest enrolling schools.</a:t>
            </a:r>
          </a:p>
        </p:txBody>
      </p:sp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1566965-CBA3-2149-7429-BE440087B5D0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25BF0-B96F-A8B0-F614-BA4D3DF5C7B2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Miami Springs Middle School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B73EAE-EBCC-11E6-51A7-38FB793C66B4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04253037"/>
              </p:ext>
            </p:extLst>
          </p:nvPr>
        </p:nvGraphicFramePr>
        <p:xfrm>
          <a:off x="184674" y="1677987"/>
          <a:ext cx="4659543" cy="28397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841717">
                  <a:extLst>
                    <a:ext uri="{9D8B030D-6E8A-4147-A177-3AD203B41FA5}">
                      <a16:colId xmlns:a16="http://schemas.microsoft.com/office/drawing/2014/main" val="1063414314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103334683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296147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2024 - 2025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– 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06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31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5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2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202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**Data pulled from February 2025 &amp; February 2026 FTE Surveys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07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98ECD0-BA15-40B6-32E7-37CA11A15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41956"/>
              </p:ext>
            </p:extLst>
          </p:nvPr>
        </p:nvGraphicFramePr>
        <p:xfrm>
          <a:off x="4928124" y="1677987"/>
          <a:ext cx="4030524" cy="32435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343508">
                  <a:extLst>
                    <a:ext uri="{9D8B030D-6E8A-4147-A177-3AD203B41FA5}">
                      <a16:colId xmlns:a16="http://schemas.microsoft.com/office/drawing/2014/main" val="3160261827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782481586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9265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UTILIZATION &amp; CAPACITY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UTILIZATION</a:t>
                      </a:r>
                    </a:p>
                    <a:p>
                      <a:pPr algn="ctr"/>
                      <a:r>
                        <a:rPr lang="en-US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(CAPACITY: 1307)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02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53.7%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5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22-23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6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6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3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25-26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43.6%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8839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Data: ARDA, Capacity Data: FISH reports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1921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C7F0634-8236-3BE7-FBB2-1C8FAE287C62}"/>
              </a:ext>
            </a:extLst>
          </p:cNvPr>
          <p:cNvGrpSpPr/>
          <p:nvPr/>
        </p:nvGrpSpPr>
        <p:grpSpPr>
          <a:xfrm>
            <a:off x="2916078" y="2233613"/>
            <a:ext cx="1051560" cy="716757"/>
            <a:chOff x="2899602" y="2561511"/>
            <a:chExt cx="1097280" cy="71675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15A56D-E0E9-6584-9178-C80B158493AA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925843"/>
              <a:ext cx="1097280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85E4E1-C0EA-907C-09C9-B0A188AE869F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561511"/>
              <a:ext cx="1097280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0507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9812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48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45204" y="139023"/>
            <a:ext cx="1828164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Impact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5285" y="1059120"/>
            <a:ext cx="839343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Due to declining student enrolment at Miami Springs Middle School and  Miami Springs Senior over the past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five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years, both schools have a  building utilization under 55%. Thus, the following recommendation is  proposed:</a:t>
            </a: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200">
              <a:latin typeface="Arial"/>
              <a:cs typeface="Arial"/>
            </a:endParaRPr>
          </a:p>
          <a:p>
            <a:pPr marL="299085" marR="147955" indent="-286385"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Dissolve the current boundary for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Miami Springs Middle School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marL="299085" marR="147955" indent="-286385">
              <a:buFontTx/>
              <a:buChar char="•"/>
              <a:tabLst>
                <a:tab pos="299085" algn="l"/>
                <a:tab pos="299720" algn="l"/>
              </a:tabLst>
            </a:pPr>
            <a:endParaRPr lang="en-US" sz="20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299085" marR="147955" indent="-286385"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Divide the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Miami Springs Middle School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boundary between Brownsville Middle (Area B), Kinloch Park Middle (Area D), and Henry H. Filer Middle (Areas F).</a:t>
            </a:r>
          </a:p>
          <a:p>
            <a:pPr marL="12700" marR="147955">
              <a:tabLst>
                <a:tab pos="299085" algn="l"/>
                <a:tab pos="299720" algn="l"/>
              </a:tabLst>
            </a:pPr>
            <a:r>
              <a:rPr lang="en-US" sz="12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12700" marR="147955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299085" marR="14795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Establish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Miami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Springs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School and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Miami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Springs Senior High  School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MSSH Preparatory </a:t>
            </a:r>
            <a:r>
              <a:rPr sz="2000" spc="-20">
                <a:solidFill>
                  <a:srgbClr val="FFFFFF"/>
                </a:solidFill>
                <a:latin typeface="Arial"/>
                <a:cs typeface="Arial"/>
              </a:rPr>
              <a:t>Academy,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 6-12</a:t>
            </a:r>
            <a:r>
              <a:rPr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configuration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marL="12700" marR="147955">
              <a:lnSpc>
                <a:spcPct val="100000"/>
              </a:lnSpc>
              <a:tabLst>
                <a:tab pos="299085" algn="l"/>
                <a:tab pos="299720" algn="l"/>
              </a:tabLst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285750" indent="-285750" eaLnBrk="0" fontAlgn="base" hangingPunct="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use of existing physical infrastructure at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Miami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Springs Senior High  School.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7769" y="6499766"/>
            <a:ext cx="117297" cy="83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0847" y="132397"/>
            <a:ext cx="7263765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4" name="object 4"/>
          <p:cNvSpPr/>
          <p:nvPr/>
        </p:nvSpPr>
        <p:spPr>
          <a:xfrm>
            <a:off x="711708" y="880872"/>
            <a:ext cx="7720583" cy="59771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5093" y="895350"/>
            <a:ext cx="7613808" cy="58834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49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2397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7015" y="833685"/>
            <a:ext cx="7660640" cy="698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Miami Springs Middle</a:t>
            </a:r>
            <a:r>
              <a:rPr lang="en-US" sz="2400" b="1" spc="-9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Begin at </a:t>
            </a:r>
            <a:r>
              <a:rPr sz="2000" b="1" spc="-5">
                <a:solidFill>
                  <a:srgbClr val="FFFFFF"/>
                </a:solidFill>
                <a:latin typeface="Arial"/>
                <a:cs typeface="Arial"/>
              </a:rPr>
              <a:t>Palmetto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Expressway (SR 826) and Okeechobee</a:t>
            </a:r>
            <a:r>
              <a:rPr sz="2000" b="1" spc="-1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4112" y="1593114"/>
            <a:ext cx="7844472" cy="5133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Southeast on Canal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 18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Hialeah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 4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(NW 57</a:t>
            </a:r>
            <a:r>
              <a:rPr sz="2000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Avenue)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Florida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Coast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2000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Seaboard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Airport Expressway</a:t>
            </a:r>
            <a:r>
              <a:rPr sz="20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(112)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Miami</a:t>
            </a:r>
            <a:r>
              <a:rPr sz="20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Southeast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Seaboard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</a:rPr>
              <a:t>Tamiami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 Southwest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Dolphin Expressway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(SR836)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80"/>
              </a:spcBef>
              <a:buChar char="•"/>
              <a:tabLst>
                <a:tab pos="299085" algn="l"/>
                <a:tab pos="29972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Palmetto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Expressway (SR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826)</a:t>
            </a:r>
            <a:endParaRPr sz="2000" dirty="0">
              <a:latin typeface="Arial"/>
              <a:cs typeface="Arial"/>
            </a:endParaRPr>
          </a:p>
          <a:p>
            <a:pPr marL="342900" marR="2783840" indent="-342900">
              <a:lnSpc>
                <a:spcPts val="2880"/>
              </a:lnSpc>
              <a:spcBef>
                <a:spcPts val="175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Okeechobe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 Canal,</a:t>
            </a:r>
          </a:p>
          <a:p>
            <a:pPr marR="2783840">
              <a:lnSpc>
                <a:spcPts val="2880"/>
              </a:lnSpc>
              <a:spcBef>
                <a:spcPts val="175"/>
              </a:spcBef>
              <a:tabLst>
                <a:tab pos="0" algn="l"/>
              </a:tabLst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		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2397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327704" y="1372448"/>
            <a:ext cx="4689482" cy="41611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20000"/>
              </a:lnSpc>
            </a:pPr>
            <a:r>
              <a:rPr spc="-5"/>
              <a:t>Begin at NW 27 </a:t>
            </a:r>
            <a:r>
              <a:rPr spc="-10"/>
              <a:t>Avenue </a:t>
            </a:r>
            <a:r>
              <a:rPr spc="-5"/>
              <a:t>and NW 79</a:t>
            </a:r>
            <a:r>
              <a:rPr spc="-65"/>
              <a:t> </a:t>
            </a:r>
            <a:r>
              <a:rPr spc="-5"/>
              <a:t>Street  (SR934)</a:t>
            </a:r>
          </a:p>
          <a:p>
            <a:pPr marL="754380" indent="-284480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East to NW 7</a:t>
            </a:r>
            <a:r>
              <a:rPr spc="-100"/>
              <a:t> </a:t>
            </a:r>
            <a:r>
              <a:rPr spc="-10"/>
              <a:t>Avenue</a:t>
            </a:r>
          </a:p>
          <a:p>
            <a:pPr marL="7562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NW 67</a:t>
            </a:r>
            <a:r>
              <a:rPr spc="-30"/>
              <a:t> </a:t>
            </a:r>
            <a:r>
              <a:rPr spc="-5"/>
              <a:t>Street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10"/>
              <a:t>West </a:t>
            </a:r>
            <a:r>
              <a:rPr spc="-5"/>
              <a:t>to NW 10</a:t>
            </a:r>
            <a:r>
              <a:rPr spc="-90"/>
              <a:t> </a:t>
            </a:r>
            <a:r>
              <a:rPr spc="-10"/>
              <a:t>Avenue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NW 62</a:t>
            </a:r>
            <a:r>
              <a:rPr spc="-30"/>
              <a:t> </a:t>
            </a:r>
            <a:r>
              <a:rPr spc="-5"/>
              <a:t>Street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East to NW 7 </a:t>
            </a:r>
            <a:r>
              <a:rPr spc="-10"/>
              <a:t>Avenue</a:t>
            </a:r>
            <a:r>
              <a:rPr spc="-100"/>
              <a:t> </a:t>
            </a:r>
            <a:r>
              <a:rPr spc="-5"/>
              <a:t>(SR441)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NW 54 Street</a:t>
            </a:r>
            <a:r>
              <a:rPr spc="10"/>
              <a:t> </a:t>
            </a:r>
            <a:r>
              <a:rPr spc="-5"/>
              <a:t>(SR944)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10"/>
              <a:t>West </a:t>
            </a:r>
            <a:r>
              <a:rPr spc="-5"/>
              <a:t>to NW 15</a:t>
            </a:r>
            <a:r>
              <a:rPr spc="-90"/>
              <a:t> </a:t>
            </a:r>
            <a:r>
              <a:rPr spc="-10"/>
              <a:t>Avenue</a:t>
            </a:r>
          </a:p>
          <a:p>
            <a:pPr marL="7562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NW 52</a:t>
            </a:r>
            <a:r>
              <a:rPr spc="-30"/>
              <a:t> </a:t>
            </a:r>
            <a:r>
              <a:rPr spc="-5"/>
              <a:t>Street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10"/>
              <a:t>West </a:t>
            </a:r>
            <a:r>
              <a:rPr spc="-5"/>
              <a:t>to NW 19</a:t>
            </a:r>
            <a:r>
              <a:rPr spc="-90"/>
              <a:t> </a:t>
            </a:r>
            <a:r>
              <a:rPr spc="-10"/>
              <a:t>Avenue</a:t>
            </a:r>
          </a:p>
          <a:p>
            <a:pPr marL="7562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NW 46</a:t>
            </a:r>
            <a:r>
              <a:rPr spc="-30"/>
              <a:t> </a:t>
            </a:r>
            <a:r>
              <a:rPr spc="-5"/>
              <a:t>Street</a:t>
            </a:r>
          </a:p>
          <a:p>
            <a:pPr marL="7562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756285" algn="l"/>
                <a:tab pos="756920" algn="l"/>
              </a:tabLst>
            </a:pPr>
            <a:r>
              <a:rPr spc="-10"/>
              <a:t>West </a:t>
            </a:r>
            <a:r>
              <a:rPr spc="-5"/>
              <a:t>to NW 21</a:t>
            </a:r>
            <a:r>
              <a:rPr spc="-90"/>
              <a:t> </a:t>
            </a:r>
            <a:r>
              <a:rPr spc="-10"/>
              <a:t>Avenue</a:t>
            </a:r>
          </a:p>
          <a:p>
            <a:pPr marL="754380" marR="533400" indent="-284480">
              <a:lnSpc>
                <a:spcPct val="120000"/>
              </a:lnSpc>
              <a:buChar char="•"/>
              <a:tabLst>
                <a:tab pos="756285" algn="l"/>
                <a:tab pos="756920" algn="l"/>
              </a:tabLst>
            </a:pPr>
            <a:r>
              <a:rPr spc="-5"/>
              <a:t>South to Airport</a:t>
            </a:r>
            <a:r>
              <a:rPr spc="-114"/>
              <a:t> </a:t>
            </a:r>
            <a:r>
              <a:rPr spc="-5"/>
              <a:t>Expressway  </a:t>
            </a:r>
            <a:r>
              <a:rPr spc="-25"/>
              <a:t>(SR112)</a:t>
            </a:r>
          </a:p>
          <a:p>
            <a:pPr marL="756285" indent="-286385">
              <a:lnSpc>
                <a:spcPct val="100000"/>
              </a:lnSpc>
              <a:spcBef>
                <a:spcPts val="380"/>
              </a:spcBef>
              <a:buChar char="•"/>
              <a:tabLst>
                <a:tab pos="756285" algn="l"/>
                <a:tab pos="756920" algn="l"/>
              </a:tabLst>
            </a:pPr>
            <a:r>
              <a:rPr spc="-10"/>
              <a:t>West </a:t>
            </a:r>
            <a:r>
              <a:rPr spc="-5"/>
              <a:t>to NW 22</a:t>
            </a:r>
            <a:r>
              <a:rPr spc="-90"/>
              <a:t> </a:t>
            </a:r>
            <a:r>
              <a:rPr spc="-10"/>
              <a:t>Avenue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79654" y="1422432"/>
            <a:ext cx="3764346" cy="43678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NW 20</a:t>
            </a:r>
            <a:r>
              <a:rPr sz="1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NW 17</a:t>
            </a:r>
            <a:r>
              <a:rPr sz="1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Miami</a:t>
            </a: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1600">
              <a:latin typeface="Arial"/>
              <a:cs typeface="Arial"/>
            </a:endParaRPr>
          </a:p>
          <a:p>
            <a:pPr marL="299085" marR="5080" indent="-28638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Northwest along Miami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River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NW  22</a:t>
            </a:r>
            <a:r>
              <a:rPr sz="16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297180" marR="324485" indent="-284480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East-West Expressway  (SR836)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Northwest to 27</a:t>
            </a:r>
            <a:r>
              <a:rPr sz="1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Miami</a:t>
            </a:r>
            <a:r>
              <a:rPr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1600">
              <a:latin typeface="Arial"/>
              <a:cs typeface="Arial"/>
            </a:endParaRPr>
          </a:p>
          <a:p>
            <a:pPr marL="299085" marR="401320" indent="-28638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Northwest along Miami </a:t>
            </a:r>
            <a:r>
              <a:rPr sz="1600">
                <a:solidFill>
                  <a:srgbClr val="FFFFFF"/>
                </a:solidFill>
                <a:latin typeface="Arial"/>
                <a:cs typeface="Arial"/>
              </a:rPr>
              <a:t>River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 Seaboard</a:t>
            </a: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4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NW 49</a:t>
            </a:r>
            <a:r>
              <a:rPr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38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NW 27</a:t>
            </a:r>
            <a:r>
              <a:rPr sz="16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285750" marR="115951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NW 79 Street,  </a:t>
            </a:r>
            <a:r>
              <a:rPr lang="en-US" sz="1600" spc="-5">
                <a:solidFill>
                  <a:srgbClr val="FFFFFF"/>
                </a:solidFill>
                <a:latin typeface="Arial"/>
                <a:cs typeface="Arial"/>
              </a:rPr>
              <a:t>		     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703" y="1011875"/>
            <a:ext cx="688113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Brownsville Middle</a:t>
            </a:r>
            <a:r>
              <a:rPr lang="en-US" sz="2400" b="1" spc="-9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51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2397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7704" y="1013120"/>
            <a:ext cx="8165507" cy="4256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 dirty="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Kinloch Park Middle</a:t>
            </a:r>
            <a:r>
              <a:rPr lang="en-US" sz="2400" b="1" spc="-85" dirty="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 dirty="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 dirty="0">
              <a:latin typeface="Arial Black" panose="020B0A04020102020204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at SW 8 Street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(SR41) and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67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755650" indent="-285750">
              <a:lnSpc>
                <a:spcPct val="100000"/>
              </a:lnSpc>
              <a:spcBef>
                <a:spcPts val="430"/>
              </a:spcBef>
              <a:buFont typeface="Arial" panose="020B0604020202020204" pitchFamily="34" charset="0"/>
              <a:buChar char="•"/>
              <a:tabLst>
                <a:tab pos="756285" algn="l"/>
                <a:tab pos="75692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East-West Expressway</a:t>
            </a:r>
            <a:r>
              <a:rPr sz="18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(SR836)</a:t>
            </a:r>
            <a:endParaRPr lang="en-US"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Tamiami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Northeast on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Tamiami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Canal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Seaboard</a:t>
            </a:r>
            <a:r>
              <a:rPr sz="18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Seaboard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Miami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Southeast 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Miami River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27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Flagler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Flagler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Street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22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3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3 Street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 dirty="0">
              <a:latin typeface="Arial"/>
              <a:cs typeface="Arial"/>
            </a:endParaRPr>
          </a:p>
          <a:p>
            <a:pPr marL="755650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5650" algn="l"/>
                <a:tab pos="756285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8 Street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(SR41)</a:t>
            </a:r>
            <a:endParaRPr sz="1800" dirty="0">
              <a:latin typeface="Arial"/>
              <a:cs typeface="Arial"/>
            </a:endParaRPr>
          </a:p>
          <a:p>
            <a:pPr marL="755015" marR="212280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55650" algn="l"/>
                <a:tab pos="756285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SW 8 Street (SR41),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8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52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34527" y="132397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7704" y="1011873"/>
            <a:ext cx="5003402" cy="529888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Henry H. Filer Middle</a:t>
            </a:r>
            <a:r>
              <a:rPr lang="en-US" sz="2400" b="1" spc="-7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  <a:p>
            <a:pPr marL="927100" marR="696595" indent="-914400">
              <a:lnSpc>
                <a:spcPts val="2590"/>
              </a:lnSpc>
              <a:spcBef>
                <a:spcPts val="85"/>
              </a:spcBef>
            </a:pP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lang="en-US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pc="-5">
                <a:solidFill>
                  <a:srgbClr val="FFFFFF"/>
                </a:solidFill>
                <a:latin typeface="Arial"/>
                <a:cs typeface="Arial"/>
              </a:rPr>
              <a:t>Street and Palm Avenue</a:t>
            </a:r>
            <a:endParaRPr lang="en-US" sz="1800" spc="-15">
              <a:solidFill>
                <a:srgbClr val="FFFFFF"/>
              </a:solidFill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27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48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1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46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2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3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42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4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39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5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38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6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36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756285" algn="l"/>
                <a:tab pos="7569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7</a:t>
            </a:r>
            <a:r>
              <a:rPr sz="18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1106" y="1383128"/>
            <a:ext cx="3812894" cy="52160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66700" indent="-254000">
              <a:lnSpc>
                <a:spcPct val="10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33</a:t>
            </a:r>
            <a:r>
              <a:rPr sz="18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Seaboard</a:t>
            </a:r>
            <a:r>
              <a:rPr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800">
              <a:latin typeface="Arial"/>
              <a:cs typeface="Arial"/>
            </a:endParaRPr>
          </a:p>
          <a:p>
            <a:pPr marL="266700" marR="5080" indent="-254000">
              <a:lnSpc>
                <a:spcPct val="12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21 Street 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(Florida East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Coast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Railroad)</a:t>
            </a:r>
            <a:endParaRPr sz="1800">
              <a:latin typeface="Arial"/>
              <a:cs typeface="Arial"/>
            </a:endParaRPr>
          </a:p>
          <a:p>
            <a:pPr marL="266700" marR="554355" indent="-254000">
              <a:lnSpc>
                <a:spcPct val="12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 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(Red</a:t>
            </a:r>
            <a:r>
              <a:rPr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Road)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18</a:t>
            </a:r>
            <a:r>
              <a:rPr sz="18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99085" marR="128270" indent="-286385">
              <a:lnSpc>
                <a:spcPct val="12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Okeechobee Canal  Northwest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Palmetto 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Expressway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(SR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826)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37</a:t>
            </a:r>
            <a:r>
              <a:rPr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66700" marR="613410" indent="-254000">
              <a:lnSpc>
                <a:spcPct val="12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 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(Red</a:t>
            </a:r>
            <a:r>
              <a:rPr sz="18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Road)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49</a:t>
            </a:r>
            <a:r>
              <a:rPr sz="18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800">
              <a:latin typeface="Arial"/>
              <a:cs typeface="Arial"/>
            </a:endParaRPr>
          </a:p>
          <a:p>
            <a:pPr marL="285750" marR="683260" indent="-273050">
              <a:lnSpc>
                <a:spcPct val="120000"/>
              </a:lnSpc>
              <a:buChar char="•"/>
              <a:tabLst>
                <a:tab pos="298450" algn="l"/>
                <a:tab pos="299720" algn="l"/>
              </a:tabLst>
            </a:pP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8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Palm </a:t>
            </a:r>
            <a:r>
              <a:rPr sz="1800" spc="-15">
                <a:solidFill>
                  <a:srgbClr val="FFFFFF"/>
                </a:solidFill>
                <a:latin typeface="Arial"/>
                <a:cs typeface="Arial"/>
              </a:rPr>
              <a:t>Avenue, 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point </a:t>
            </a:r>
            <a:r>
              <a:rPr sz="1800" spc="-5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8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55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0847" y="132397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lang="en-US" sz="4400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5215" y="1010160"/>
            <a:ext cx="848510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Proposed boundary for </a:t>
            </a:r>
            <a:r>
              <a:rPr lang="en-US" sz="24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Brownsville Middle</a:t>
            </a:r>
            <a:r>
              <a:rPr lang="en-US" sz="2400" b="1" spc="-6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5215" y="1498014"/>
            <a:ext cx="4319779" cy="4540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299085" algn="l"/>
                <a:tab pos="299720" algn="l"/>
              </a:tabLst>
            </a:pPr>
            <a:r>
              <a:rPr lang="en-US" sz="1700">
                <a:solidFill>
                  <a:srgbClr val="FFFFFF"/>
                </a:solidFill>
                <a:latin typeface="Arial"/>
                <a:cs typeface="Arial"/>
              </a:rPr>
              <a:t>Begin at </a:t>
            </a:r>
            <a:r>
              <a:rPr lang="en-US"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lang="en-US" sz="1700">
                <a:solidFill>
                  <a:srgbClr val="FFFFFF"/>
                </a:solidFill>
                <a:latin typeface="Arial"/>
                <a:cs typeface="Arial"/>
              </a:rPr>
              <a:t>27 </a:t>
            </a:r>
            <a:r>
              <a:rPr lang="en-US" sz="1700" spc="-5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lang="en-US" sz="170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lang="en-US" sz="1700">
                <a:solidFill>
                  <a:srgbClr val="FFFFFF"/>
                </a:solidFill>
                <a:latin typeface="Arial"/>
                <a:cs typeface="Arial"/>
              </a:rPr>
              <a:t>79</a:t>
            </a:r>
            <a:r>
              <a:rPr lang="en-US" sz="1700" spc="-1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700" spc="-5">
                <a:solidFill>
                  <a:srgbClr val="FFFFFF"/>
                </a:solidFill>
                <a:latin typeface="Arial"/>
                <a:cs typeface="Arial"/>
              </a:rPr>
              <a:t>Street  </a:t>
            </a:r>
            <a:r>
              <a:rPr lang="en-US" sz="1700">
                <a:solidFill>
                  <a:srgbClr val="FFFFFF"/>
                </a:solidFill>
                <a:latin typeface="Arial"/>
                <a:cs typeface="Arial"/>
              </a:rPr>
              <a:t>(SR934)</a:t>
            </a:r>
          </a:p>
          <a:p>
            <a:pPr marL="2984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7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lang="en-US"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67</a:t>
            </a:r>
            <a:r>
              <a:rPr sz="17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62</a:t>
            </a:r>
            <a:r>
              <a:rPr sz="17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7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r>
              <a:rPr sz="1700" spc="-1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(SR441)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54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sz="17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(SR944)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52</a:t>
            </a:r>
            <a:r>
              <a:rPr sz="17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46</a:t>
            </a:r>
            <a:r>
              <a:rPr sz="17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53365" marR="322580" indent="-24066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Airport</a:t>
            </a:r>
            <a:r>
              <a:rPr sz="1700" spc="-1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Expressway  </a:t>
            </a:r>
            <a:r>
              <a:rPr sz="1700" spc="-20">
                <a:solidFill>
                  <a:srgbClr val="FFFFFF"/>
                </a:solidFill>
                <a:latin typeface="Arial"/>
                <a:cs typeface="Arial"/>
              </a:rPr>
              <a:t>(SR112)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700" spc="-1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43670" y="1498014"/>
            <a:ext cx="4300329" cy="4936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4325" indent="-30162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7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7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Miami</a:t>
            </a:r>
            <a:r>
              <a:rPr sz="17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1700">
              <a:latin typeface="Arial"/>
              <a:cs typeface="Arial"/>
            </a:endParaRPr>
          </a:p>
          <a:p>
            <a:pPr marL="314325" marR="499109" indent="-30162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Northwest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along Miami River</a:t>
            </a:r>
            <a:r>
              <a:rPr sz="17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22</a:t>
            </a:r>
            <a:r>
              <a:rPr sz="17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53365" marR="416559" indent="-24066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East-West Expressway 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(SR836)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Northwest to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27</a:t>
            </a:r>
            <a:r>
              <a:rPr sz="17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Miami</a:t>
            </a:r>
            <a:r>
              <a:rPr sz="17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River</a:t>
            </a:r>
            <a:endParaRPr sz="1700">
              <a:latin typeface="Arial"/>
              <a:cs typeface="Arial"/>
            </a:endParaRPr>
          </a:p>
          <a:p>
            <a:pPr marL="299085" marR="5080" indent="-28638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Northwest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along Miami River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8</a:t>
            </a:r>
            <a:r>
              <a:rPr sz="1700" spc="-1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05"/>
              </a:spcBef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 to the</a:t>
            </a:r>
            <a:r>
              <a:rPr sz="17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Railroad</a:t>
            </a:r>
            <a:endParaRPr sz="1700">
              <a:latin typeface="Arial"/>
              <a:cs typeface="Arial"/>
            </a:endParaRPr>
          </a:p>
          <a:p>
            <a:pPr marL="299085" marR="288925" indent="-286385">
              <a:lnSpc>
                <a:spcPct val="12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East along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Railroad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</a:t>
            </a:r>
            <a:r>
              <a:rPr sz="17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27 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700">
              <a:latin typeface="Arial"/>
              <a:cs typeface="Arial"/>
            </a:endParaRPr>
          </a:p>
          <a:p>
            <a:pPr marL="298450" marR="1313815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</a:pP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North to </a:t>
            </a:r>
            <a:r>
              <a:rPr sz="1700" spc="5">
                <a:solidFill>
                  <a:srgbClr val="FFFFFF"/>
                </a:solidFill>
                <a:latin typeface="Arial"/>
                <a:cs typeface="Arial"/>
              </a:rPr>
              <a:t>NW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79</a:t>
            </a:r>
            <a:r>
              <a:rPr sz="17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>
                <a:solidFill>
                  <a:srgbClr val="FFFFFF"/>
                </a:solidFill>
                <a:latin typeface="Arial"/>
                <a:cs typeface="Arial"/>
              </a:rPr>
              <a:t>Street,  </a:t>
            </a:r>
            <a:endParaRPr lang="en-US" sz="1700" spc="-5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1313815">
              <a:lnSpc>
                <a:spcPct val="120000"/>
              </a:lnSpc>
              <a:tabLst>
                <a:tab pos="299085" algn="l"/>
                <a:tab pos="299720" algn="l"/>
              </a:tabLst>
            </a:pPr>
            <a:r>
              <a:rPr lang="en-US" sz="1700" spc="-5">
                <a:solidFill>
                  <a:srgbClr val="FFFFFF"/>
                </a:solidFill>
                <a:latin typeface="Arial"/>
                <a:cs typeface="Arial"/>
              </a:rPr>
              <a:t>			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7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1700"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44051" y="2381757"/>
            <a:ext cx="729615" cy="729615"/>
          </a:xfrm>
          <a:custGeom>
            <a:avLst/>
            <a:gdLst/>
            <a:ahLst/>
            <a:cxnLst/>
            <a:rect l="l" t="t" r="r" b="b"/>
            <a:pathLst>
              <a:path w="729615" h="729614">
                <a:moveTo>
                  <a:pt x="153277" y="344325"/>
                </a:moveTo>
                <a:lnTo>
                  <a:pt x="63177" y="344325"/>
                </a:lnTo>
                <a:lnTo>
                  <a:pt x="68624" y="339423"/>
                </a:lnTo>
                <a:lnTo>
                  <a:pt x="69999" y="326387"/>
                </a:lnTo>
                <a:lnTo>
                  <a:pt x="79673" y="280614"/>
                </a:lnTo>
                <a:lnTo>
                  <a:pt x="110568" y="210703"/>
                </a:lnTo>
                <a:lnTo>
                  <a:pt x="135298" y="175840"/>
                </a:lnTo>
                <a:lnTo>
                  <a:pt x="164765" y="144878"/>
                </a:lnTo>
                <a:lnTo>
                  <a:pt x="198545" y="118333"/>
                </a:lnTo>
                <a:lnTo>
                  <a:pt x="231764" y="98897"/>
                </a:lnTo>
                <a:lnTo>
                  <a:pt x="267076" y="83996"/>
                </a:lnTo>
                <a:lnTo>
                  <a:pt x="304018" y="73790"/>
                </a:lnTo>
                <a:lnTo>
                  <a:pt x="342131" y="68438"/>
                </a:lnTo>
                <a:lnTo>
                  <a:pt x="348775" y="67961"/>
                </a:lnTo>
                <a:lnTo>
                  <a:pt x="353925" y="62435"/>
                </a:lnTo>
                <a:lnTo>
                  <a:pt x="353934" y="57811"/>
                </a:lnTo>
                <a:lnTo>
                  <a:pt x="353938" y="5685"/>
                </a:lnTo>
                <a:lnTo>
                  <a:pt x="359622" y="0"/>
                </a:lnTo>
                <a:lnTo>
                  <a:pt x="388679" y="0"/>
                </a:lnTo>
                <a:lnTo>
                  <a:pt x="394363" y="5685"/>
                </a:lnTo>
                <a:lnTo>
                  <a:pt x="394363" y="57811"/>
                </a:lnTo>
                <a:lnTo>
                  <a:pt x="394384" y="64163"/>
                </a:lnTo>
                <a:lnTo>
                  <a:pt x="399084" y="69525"/>
                </a:lnTo>
                <a:lnTo>
                  <a:pt x="405380" y="70377"/>
                </a:lnTo>
                <a:lnTo>
                  <a:pt x="424548" y="73657"/>
                </a:lnTo>
                <a:lnTo>
                  <a:pt x="443437" y="78191"/>
                </a:lnTo>
                <a:lnTo>
                  <a:pt x="461985" y="83962"/>
                </a:lnTo>
                <a:lnTo>
                  <a:pt x="480133" y="90952"/>
                </a:lnTo>
                <a:lnTo>
                  <a:pt x="482252" y="92036"/>
                </a:lnTo>
                <a:lnTo>
                  <a:pt x="347145" y="92036"/>
                </a:lnTo>
                <a:lnTo>
                  <a:pt x="340168" y="92635"/>
                </a:lnTo>
                <a:lnTo>
                  <a:pt x="292439" y="101191"/>
                </a:lnTo>
                <a:lnTo>
                  <a:pt x="247972" y="117645"/>
                </a:lnTo>
                <a:lnTo>
                  <a:pt x="207537" y="141228"/>
                </a:lnTo>
                <a:lnTo>
                  <a:pt x="171904" y="171169"/>
                </a:lnTo>
                <a:lnTo>
                  <a:pt x="141843" y="206699"/>
                </a:lnTo>
                <a:lnTo>
                  <a:pt x="118125" y="247047"/>
                </a:lnTo>
                <a:lnTo>
                  <a:pt x="101518" y="291443"/>
                </a:lnTo>
                <a:lnTo>
                  <a:pt x="99205" y="300803"/>
                </a:lnTo>
                <a:lnTo>
                  <a:pt x="97106" y="310335"/>
                </a:lnTo>
                <a:lnTo>
                  <a:pt x="95351" y="319937"/>
                </a:lnTo>
                <a:lnTo>
                  <a:pt x="93943" y="329599"/>
                </a:lnTo>
                <a:lnTo>
                  <a:pt x="93777" y="330065"/>
                </a:lnTo>
                <a:lnTo>
                  <a:pt x="93714" y="330579"/>
                </a:lnTo>
                <a:lnTo>
                  <a:pt x="93682" y="331104"/>
                </a:lnTo>
                <a:lnTo>
                  <a:pt x="93691" y="338636"/>
                </a:lnTo>
                <a:lnTo>
                  <a:pt x="99378" y="344309"/>
                </a:lnTo>
                <a:lnTo>
                  <a:pt x="153260" y="344309"/>
                </a:lnTo>
                <a:close/>
              </a:path>
              <a:path w="729615" h="729614">
                <a:moveTo>
                  <a:pt x="388675" y="158938"/>
                </a:moveTo>
                <a:lnTo>
                  <a:pt x="359618" y="158938"/>
                </a:lnTo>
                <a:lnTo>
                  <a:pt x="353934" y="153253"/>
                </a:lnTo>
                <a:lnTo>
                  <a:pt x="353934" y="104921"/>
                </a:lnTo>
                <a:lnTo>
                  <a:pt x="353917" y="104553"/>
                </a:lnTo>
                <a:lnTo>
                  <a:pt x="353885" y="104186"/>
                </a:lnTo>
                <a:lnTo>
                  <a:pt x="353287" y="97208"/>
                </a:lnTo>
                <a:lnTo>
                  <a:pt x="347145" y="92036"/>
                </a:lnTo>
                <a:lnTo>
                  <a:pt x="482252" y="92036"/>
                </a:lnTo>
                <a:lnTo>
                  <a:pt x="488043" y="94999"/>
                </a:lnTo>
                <a:lnTo>
                  <a:pt x="407732" y="94999"/>
                </a:lnTo>
                <a:lnTo>
                  <a:pt x="400040" y="95001"/>
                </a:lnTo>
                <a:lnTo>
                  <a:pt x="394356" y="100687"/>
                </a:lnTo>
                <a:lnTo>
                  <a:pt x="394359" y="153253"/>
                </a:lnTo>
                <a:lnTo>
                  <a:pt x="388675" y="158938"/>
                </a:lnTo>
                <a:close/>
              </a:path>
              <a:path w="729615" h="729614">
                <a:moveTo>
                  <a:pt x="652146" y="291740"/>
                </a:moveTo>
                <a:lnTo>
                  <a:pt x="627698" y="291740"/>
                </a:lnTo>
                <a:lnTo>
                  <a:pt x="609109" y="243144"/>
                </a:lnTo>
                <a:lnTo>
                  <a:pt x="582020" y="199519"/>
                </a:lnTo>
                <a:lnTo>
                  <a:pt x="547452" y="161888"/>
                </a:lnTo>
                <a:lnTo>
                  <a:pt x="506427" y="131270"/>
                </a:lnTo>
                <a:lnTo>
                  <a:pt x="459967" y="108689"/>
                </a:lnTo>
                <a:lnTo>
                  <a:pt x="409093" y="95164"/>
                </a:lnTo>
                <a:lnTo>
                  <a:pt x="407732" y="94999"/>
                </a:lnTo>
                <a:lnTo>
                  <a:pt x="488043" y="94999"/>
                </a:lnTo>
                <a:lnTo>
                  <a:pt x="553246" y="135251"/>
                </a:lnTo>
                <a:lnTo>
                  <a:pt x="584209" y="164720"/>
                </a:lnTo>
                <a:lnTo>
                  <a:pt x="610757" y="198503"/>
                </a:lnTo>
                <a:lnTo>
                  <a:pt x="640055" y="253598"/>
                </a:lnTo>
                <a:lnTo>
                  <a:pt x="650175" y="283111"/>
                </a:lnTo>
                <a:lnTo>
                  <a:pt x="652146" y="291740"/>
                </a:lnTo>
                <a:close/>
              </a:path>
              <a:path w="729615" h="729614">
                <a:moveTo>
                  <a:pt x="101623" y="291443"/>
                </a:moveTo>
                <a:close/>
              </a:path>
              <a:path w="729615" h="729614">
                <a:moveTo>
                  <a:pt x="622732" y="384713"/>
                </a:moveTo>
                <a:lnTo>
                  <a:pt x="575746" y="384713"/>
                </a:lnTo>
                <a:lnTo>
                  <a:pt x="570062" y="379028"/>
                </a:lnTo>
                <a:lnTo>
                  <a:pt x="570062" y="349970"/>
                </a:lnTo>
                <a:lnTo>
                  <a:pt x="575746" y="344285"/>
                </a:lnTo>
                <a:lnTo>
                  <a:pt x="623254" y="344285"/>
                </a:lnTo>
                <a:lnTo>
                  <a:pt x="623776" y="344253"/>
                </a:lnTo>
                <a:lnTo>
                  <a:pt x="631243" y="343338"/>
                </a:lnTo>
                <a:lnTo>
                  <a:pt x="636185" y="337014"/>
                </a:lnTo>
                <a:lnTo>
                  <a:pt x="635334" y="330065"/>
                </a:lnTo>
                <a:lnTo>
                  <a:pt x="635334" y="329924"/>
                </a:lnTo>
                <a:lnTo>
                  <a:pt x="635105" y="329756"/>
                </a:lnTo>
                <a:lnTo>
                  <a:pt x="633703" y="320108"/>
                </a:lnTo>
                <a:lnTo>
                  <a:pt x="631957" y="310519"/>
                </a:lnTo>
                <a:lnTo>
                  <a:pt x="629868" y="300998"/>
                </a:lnTo>
                <a:lnTo>
                  <a:pt x="627437" y="291555"/>
                </a:lnTo>
                <a:lnTo>
                  <a:pt x="627698" y="291740"/>
                </a:lnTo>
                <a:lnTo>
                  <a:pt x="652146" y="291740"/>
                </a:lnTo>
                <a:lnTo>
                  <a:pt x="657144" y="313613"/>
                </a:lnTo>
                <a:lnTo>
                  <a:pt x="658252" y="320024"/>
                </a:lnTo>
                <a:lnTo>
                  <a:pt x="659147" y="326472"/>
                </a:lnTo>
                <a:lnTo>
                  <a:pt x="659830" y="332968"/>
                </a:lnTo>
                <a:lnTo>
                  <a:pt x="660513" y="339419"/>
                </a:lnTo>
                <a:lnTo>
                  <a:pt x="665960" y="344321"/>
                </a:lnTo>
                <a:lnTo>
                  <a:pt x="723344" y="344321"/>
                </a:lnTo>
                <a:lnTo>
                  <a:pt x="729020" y="349998"/>
                </a:lnTo>
                <a:lnTo>
                  <a:pt x="729020" y="379057"/>
                </a:lnTo>
                <a:lnTo>
                  <a:pt x="723372" y="384705"/>
                </a:lnTo>
                <a:lnTo>
                  <a:pt x="629738" y="384705"/>
                </a:lnTo>
                <a:lnTo>
                  <a:pt x="622732" y="384713"/>
                </a:lnTo>
                <a:close/>
              </a:path>
              <a:path w="729615" h="729614">
                <a:moveTo>
                  <a:pt x="153260" y="344309"/>
                </a:moveTo>
                <a:lnTo>
                  <a:pt x="99378" y="344309"/>
                </a:lnTo>
                <a:lnTo>
                  <a:pt x="106384" y="344301"/>
                </a:lnTo>
                <a:lnTo>
                  <a:pt x="153252" y="344301"/>
                </a:lnTo>
                <a:close/>
              </a:path>
              <a:path w="729615" h="729614">
                <a:moveTo>
                  <a:pt x="723344" y="344321"/>
                </a:moveTo>
                <a:lnTo>
                  <a:pt x="672452" y="344321"/>
                </a:lnTo>
                <a:lnTo>
                  <a:pt x="716322" y="344313"/>
                </a:lnTo>
                <a:lnTo>
                  <a:pt x="723336" y="344313"/>
                </a:lnTo>
                <a:close/>
              </a:path>
              <a:path w="729615" h="729614">
                <a:moveTo>
                  <a:pt x="56685" y="384749"/>
                </a:moveTo>
                <a:lnTo>
                  <a:pt x="5685" y="384749"/>
                </a:lnTo>
                <a:lnTo>
                  <a:pt x="0" y="379065"/>
                </a:lnTo>
                <a:lnTo>
                  <a:pt x="0" y="350006"/>
                </a:lnTo>
                <a:lnTo>
                  <a:pt x="5685" y="344321"/>
                </a:lnTo>
                <a:lnTo>
                  <a:pt x="56685" y="344321"/>
                </a:lnTo>
                <a:lnTo>
                  <a:pt x="153277" y="344325"/>
                </a:lnTo>
                <a:lnTo>
                  <a:pt x="158938" y="349986"/>
                </a:lnTo>
                <a:lnTo>
                  <a:pt x="158938" y="379044"/>
                </a:lnTo>
                <a:lnTo>
                  <a:pt x="153252" y="384729"/>
                </a:lnTo>
                <a:lnTo>
                  <a:pt x="105851" y="384729"/>
                </a:lnTo>
                <a:lnTo>
                  <a:pt x="105589" y="384745"/>
                </a:lnTo>
                <a:lnTo>
                  <a:pt x="63177" y="384745"/>
                </a:lnTo>
                <a:lnTo>
                  <a:pt x="56685" y="384749"/>
                </a:lnTo>
                <a:close/>
              </a:path>
              <a:path w="729615" h="729614">
                <a:moveTo>
                  <a:pt x="627357" y="437784"/>
                </a:moveTo>
                <a:lnTo>
                  <a:pt x="629800" y="428341"/>
                </a:lnTo>
                <a:lnTo>
                  <a:pt x="631901" y="418820"/>
                </a:lnTo>
                <a:lnTo>
                  <a:pt x="633658" y="409230"/>
                </a:lnTo>
                <a:lnTo>
                  <a:pt x="635069" y="399580"/>
                </a:lnTo>
                <a:lnTo>
                  <a:pt x="635301" y="399407"/>
                </a:lnTo>
                <a:lnTo>
                  <a:pt x="635318" y="399266"/>
                </a:lnTo>
                <a:lnTo>
                  <a:pt x="635338" y="399126"/>
                </a:lnTo>
                <a:lnTo>
                  <a:pt x="635334" y="398953"/>
                </a:lnTo>
                <a:lnTo>
                  <a:pt x="635398" y="398436"/>
                </a:lnTo>
                <a:lnTo>
                  <a:pt x="635430" y="397913"/>
                </a:lnTo>
                <a:lnTo>
                  <a:pt x="635422" y="390382"/>
                </a:lnTo>
                <a:lnTo>
                  <a:pt x="629738" y="384705"/>
                </a:lnTo>
                <a:lnTo>
                  <a:pt x="723372" y="384705"/>
                </a:lnTo>
                <a:lnTo>
                  <a:pt x="665948" y="384737"/>
                </a:lnTo>
                <a:lnTo>
                  <a:pt x="660501" y="389639"/>
                </a:lnTo>
                <a:lnTo>
                  <a:pt x="659818" y="396095"/>
                </a:lnTo>
                <a:lnTo>
                  <a:pt x="659123" y="402699"/>
                </a:lnTo>
                <a:lnTo>
                  <a:pt x="658209" y="409255"/>
                </a:lnTo>
                <a:lnTo>
                  <a:pt x="657080" y="415767"/>
                </a:lnTo>
                <a:lnTo>
                  <a:pt x="651336" y="437599"/>
                </a:lnTo>
                <a:lnTo>
                  <a:pt x="627618" y="437599"/>
                </a:lnTo>
                <a:lnTo>
                  <a:pt x="627357" y="437784"/>
                </a:lnTo>
                <a:close/>
              </a:path>
              <a:path w="729615" h="729614">
                <a:moveTo>
                  <a:pt x="723336" y="384741"/>
                </a:moveTo>
                <a:lnTo>
                  <a:pt x="672439" y="384741"/>
                </a:lnTo>
                <a:lnTo>
                  <a:pt x="665948" y="384737"/>
                </a:lnTo>
                <a:lnTo>
                  <a:pt x="723340" y="384737"/>
                </a:lnTo>
                <a:close/>
              </a:path>
              <a:path w="729615" h="729614">
                <a:moveTo>
                  <a:pt x="388679" y="729071"/>
                </a:moveTo>
                <a:lnTo>
                  <a:pt x="359622" y="729071"/>
                </a:lnTo>
                <a:lnTo>
                  <a:pt x="353938" y="723386"/>
                </a:lnTo>
                <a:lnTo>
                  <a:pt x="353934" y="671279"/>
                </a:lnTo>
                <a:lnTo>
                  <a:pt x="353925" y="666638"/>
                </a:lnTo>
                <a:lnTo>
                  <a:pt x="348775" y="661110"/>
                </a:lnTo>
                <a:lnTo>
                  <a:pt x="342131" y="660636"/>
                </a:lnTo>
                <a:lnTo>
                  <a:pt x="295562" y="653390"/>
                </a:lnTo>
                <a:lnTo>
                  <a:pt x="251400" y="639131"/>
                </a:lnTo>
                <a:lnTo>
                  <a:pt x="210339" y="618358"/>
                </a:lnTo>
                <a:lnTo>
                  <a:pt x="173074" y="591571"/>
                </a:lnTo>
                <a:lnTo>
                  <a:pt x="140299" y="559269"/>
                </a:lnTo>
                <a:lnTo>
                  <a:pt x="112710" y="521952"/>
                </a:lnTo>
                <a:lnTo>
                  <a:pt x="91000" y="480119"/>
                </a:lnTo>
                <a:lnTo>
                  <a:pt x="75391" y="432216"/>
                </a:lnTo>
                <a:lnTo>
                  <a:pt x="68624" y="389647"/>
                </a:lnTo>
                <a:lnTo>
                  <a:pt x="63177" y="384745"/>
                </a:lnTo>
                <a:lnTo>
                  <a:pt x="105589" y="384745"/>
                </a:lnTo>
                <a:lnTo>
                  <a:pt x="105327" y="384761"/>
                </a:lnTo>
                <a:lnTo>
                  <a:pt x="97851" y="385684"/>
                </a:lnTo>
                <a:lnTo>
                  <a:pt x="92910" y="392020"/>
                </a:lnTo>
                <a:lnTo>
                  <a:pt x="93770" y="398978"/>
                </a:lnTo>
                <a:lnTo>
                  <a:pt x="93790" y="399114"/>
                </a:lnTo>
                <a:lnTo>
                  <a:pt x="93822" y="399246"/>
                </a:lnTo>
                <a:lnTo>
                  <a:pt x="93822" y="399379"/>
                </a:lnTo>
                <a:lnTo>
                  <a:pt x="95351" y="409132"/>
                </a:lnTo>
                <a:lnTo>
                  <a:pt x="97110" y="418740"/>
                </a:lnTo>
                <a:lnTo>
                  <a:pt x="99215" y="428279"/>
                </a:lnTo>
                <a:lnTo>
                  <a:pt x="101638" y="437643"/>
                </a:lnTo>
                <a:lnTo>
                  <a:pt x="118138" y="482031"/>
                </a:lnTo>
                <a:lnTo>
                  <a:pt x="141860" y="522371"/>
                </a:lnTo>
                <a:lnTo>
                  <a:pt x="171922" y="557893"/>
                </a:lnTo>
                <a:lnTo>
                  <a:pt x="207554" y="587828"/>
                </a:lnTo>
                <a:lnTo>
                  <a:pt x="247987" y="611404"/>
                </a:lnTo>
                <a:lnTo>
                  <a:pt x="292449" y="627853"/>
                </a:lnTo>
                <a:lnTo>
                  <a:pt x="340172" y="636403"/>
                </a:lnTo>
                <a:lnTo>
                  <a:pt x="340906" y="636451"/>
                </a:lnTo>
                <a:lnTo>
                  <a:pt x="483305" y="636451"/>
                </a:lnTo>
                <a:lnTo>
                  <a:pt x="480133" y="638118"/>
                </a:lnTo>
                <a:lnTo>
                  <a:pt x="443443" y="650879"/>
                </a:lnTo>
                <a:lnTo>
                  <a:pt x="405392" y="658693"/>
                </a:lnTo>
                <a:lnTo>
                  <a:pt x="399084" y="659540"/>
                </a:lnTo>
                <a:lnTo>
                  <a:pt x="394376" y="664916"/>
                </a:lnTo>
                <a:lnTo>
                  <a:pt x="394363" y="671279"/>
                </a:lnTo>
                <a:lnTo>
                  <a:pt x="394363" y="723386"/>
                </a:lnTo>
                <a:lnTo>
                  <a:pt x="388679" y="729071"/>
                </a:lnTo>
                <a:close/>
              </a:path>
              <a:path w="729615" h="729614">
                <a:moveTo>
                  <a:pt x="486063" y="635002"/>
                </a:moveTo>
                <a:lnTo>
                  <a:pt x="402176" y="635002"/>
                </a:lnTo>
                <a:lnTo>
                  <a:pt x="409097" y="633874"/>
                </a:lnTo>
                <a:lnTo>
                  <a:pt x="459921" y="620368"/>
                </a:lnTo>
                <a:lnTo>
                  <a:pt x="506340" y="597822"/>
                </a:lnTo>
                <a:lnTo>
                  <a:pt x="547336" y="567253"/>
                </a:lnTo>
                <a:lnTo>
                  <a:pt x="581892" y="529680"/>
                </a:lnTo>
                <a:lnTo>
                  <a:pt x="608992" y="486123"/>
                </a:lnTo>
                <a:lnTo>
                  <a:pt x="627618" y="437599"/>
                </a:lnTo>
                <a:lnTo>
                  <a:pt x="651336" y="437599"/>
                </a:lnTo>
                <a:lnTo>
                  <a:pt x="624124" y="508851"/>
                </a:lnTo>
                <a:lnTo>
                  <a:pt x="596928" y="549483"/>
                </a:lnTo>
                <a:lnTo>
                  <a:pt x="563439" y="585106"/>
                </a:lnTo>
                <a:lnTo>
                  <a:pt x="524295" y="614918"/>
                </a:lnTo>
                <a:lnTo>
                  <a:pt x="486063" y="635002"/>
                </a:lnTo>
                <a:close/>
              </a:path>
              <a:path w="729615" h="729614">
                <a:moveTo>
                  <a:pt x="101663" y="437739"/>
                </a:moveTo>
                <a:lnTo>
                  <a:pt x="101526" y="437643"/>
                </a:lnTo>
                <a:lnTo>
                  <a:pt x="101663" y="437739"/>
                </a:lnTo>
                <a:close/>
              </a:path>
              <a:path w="729615" h="729614">
                <a:moveTo>
                  <a:pt x="483305" y="636451"/>
                </a:moveTo>
                <a:lnTo>
                  <a:pt x="341276" y="636451"/>
                </a:lnTo>
                <a:lnTo>
                  <a:pt x="348277" y="636440"/>
                </a:lnTo>
                <a:lnTo>
                  <a:pt x="353950" y="630755"/>
                </a:lnTo>
                <a:lnTo>
                  <a:pt x="353938" y="623749"/>
                </a:lnTo>
                <a:lnTo>
                  <a:pt x="353938" y="575785"/>
                </a:lnTo>
                <a:lnTo>
                  <a:pt x="359622" y="570101"/>
                </a:lnTo>
                <a:lnTo>
                  <a:pt x="388679" y="570101"/>
                </a:lnTo>
                <a:lnTo>
                  <a:pt x="394363" y="575785"/>
                </a:lnTo>
                <a:lnTo>
                  <a:pt x="394363" y="622027"/>
                </a:lnTo>
                <a:lnTo>
                  <a:pt x="394420" y="622709"/>
                </a:lnTo>
                <a:lnTo>
                  <a:pt x="394528" y="623384"/>
                </a:lnTo>
                <a:lnTo>
                  <a:pt x="395657" y="630305"/>
                </a:lnTo>
                <a:lnTo>
                  <a:pt x="402176" y="635002"/>
                </a:lnTo>
                <a:lnTo>
                  <a:pt x="486063" y="635002"/>
                </a:lnTo>
                <a:lnTo>
                  <a:pt x="483305" y="6364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4775" y="2582493"/>
            <a:ext cx="327660" cy="327660"/>
          </a:xfrm>
          <a:custGeom>
            <a:avLst/>
            <a:gdLst/>
            <a:ahLst/>
            <a:cxnLst/>
            <a:rect l="l" t="t" r="r" b="b"/>
            <a:pathLst>
              <a:path w="327659" h="327660">
                <a:moveTo>
                  <a:pt x="163791" y="327600"/>
                </a:moveTo>
                <a:lnTo>
                  <a:pt x="120295" y="321740"/>
                </a:lnTo>
                <a:lnTo>
                  <a:pt x="81182" y="305207"/>
                </a:lnTo>
                <a:lnTo>
                  <a:pt x="48023" y="279574"/>
                </a:lnTo>
                <a:lnTo>
                  <a:pt x="22391" y="246414"/>
                </a:lnTo>
                <a:lnTo>
                  <a:pt x="5860" y="207298"/>
                </a:lnTo>
                <a:lnTo>
                  <a:pt x="0" y="163800"/>
                </a:lnTo>
                <a:lnTo>
                  <a:pt x="5860" y="120301"/>
                </a:lnTo>
                <a:lnTo>
                  <a:pt x="22391" y="81186"/>
                </a:lnTo>
                <a:lnTo>
                  <a:pt x="48023" y="48025"/>
                </a:lnTo>
                <a:lnTo>
                  <a:pt x="81182" y="22393"/>
                </a:lnTo>
                <a:lnTo>
                  <a:pt x="120295" y="5860"/>
                </a:lnTo>
                <a:lnTo>
                  <a:pt x="163791" y="0"/>
                </a:lnTo>
                <a:lnTo>
                  <a:pt x="207287" y="5860"/>
                </a:lnTo>
                <a:lnTo>
                  <a:pt x="246400" y="22393"/>
                </a:lnTo>
                <a:lnTo>
                  <a:pt x="279559" y="48025"/>
                </a:lnTo>
                <a:lnTo>
                  <a:pt x="282778" y="52191"/>
                </a:lnTo>
                <a:lnTo>
                  <a:pt x="163791" y="52191"/>
                </a:lnTo>
                <a:lnTo>
                  <a:pt x="120391" y="60975"/>
                </a:lnTo>
                <a:lnTo>
                  <a:pt x="84912" y="84917"/>
                </a:lnTo>
                <a:lnTo>
                  <a:pt x="60972" y="120398"/>
                </a:lnTo>
                <a:lnTo>
                  <a:pt x="52188" y="163800"/>
                </a:lnTo>
                <a:lnTo>
                  <a:pt x="60972" y="207201"/>
                </a:lnTo>
                <a:lnTo>
                  <a:pt x="84912" y="242682"/>
                </a:lnTo>
                <a:lnTo>
                  <a:pt x="120391" y="266624"/>
                </a:lnTo>
                <a:lnTo>
                  <a:pt x="163791" y="275409"/>
                </a:lnTo>
                <a:lnTo>
                  <a:pt x="258132" y="275409"/>
                </a:lnTo>
                <a:lnTo>
                  <a:pt x="270601" y="287878"/>
                </a:lnTo>
                <a:lnTo>
                  <a:pt x="246911" y="304913"/>
                </a:lnTo>
                <a:lnTo>
                  <a:pt x="220779" y="317373"/>
                </a:lnTo>
                <a:lnTo>
                  <a:pt x="192854" y="325016"/>
                </a:lnTo>
                <a:lnTo>
                  <a:pt x="163791" y="327600"/>
                </a:lnTo>
                <a:close/>
              </a:path>
              <a:path w="327659" h="327660">
                <a:moveTo>
                  <a:pt x="286928" y="271687"/>
                </a:moveTo>
                <a:lnTo>
                  <a:pt x="249930" y="234687"/>
                </a:lnTo>
                <a:lnTo>
                  <a:pt x="260866" y="218835"/>
                </a:lnTo>
                <a:lnTo>
                  <a:pt x="268852" y="201467"/>
                </a:lnTo>
                <a:lnTo>
                  <a:pt x="273743" y="182987"/>
                </a:lnTo>
                <a:lnTo>
                  <a:pt x="275394" y="163800"/>
                </a:lnTo>
                <a:lnTo>
                  <a:pt x="266610" y="120398"/>
                </a:lnTo>
                <a:lnTo>
                  <a:pt x="242669" y="84917"/>
                </a:lnTo>
                <a:lnTo>
                  <a:pt x="207190" y="60975"/>
                </a:lnTo>
                <a:lnTo>
                  <a:pt x="163791" y="52191"/>
                </a:lnTo>
                <a:lnTo>
                  <a:pt x="282778" y="52191"/>
                </a:lnTo>
                <a:lnTo>
                  <a:pt x="305190" y="81186"/>
                </a:lnTo>
                <a:lnTo>
                  <a:pt x="321722" y="120301"/>
                </a:lnTo>
                <a:lnTo>
                  <a:pt x="327582" y="163800"/>
                </a:lnTo>
                <a:lnTo>
                  <a:pt x="324934" y="193219"/>
                </a:lnTo>
                <a:lnTo>
                  <a:pt x="317106" y="221456"/>
                </a:lnTo>
                <a:lnTo>
                  <a:pt x="304353" y="247837"/>
                </a:lnTo>
                <a:lnTo>
                  <a:pt x="286928" y="271687"/>
                </a:lnTo>
                <a:close/>
              </a:path>
              <a:path w="327659" h="327660">
                <a:moveTo>
                  <a:pt x="258132" y="275409"/>
                </a:moveTo>
                <a:lnTo>
                  <a:pt x="163791" y="275409"/>
                </a:lnTo>
                <a:lnTo>
                  <a:pt x="182622" y="273819"/>
                </a:lnTo>
                <a:lnTo>
                  <a:pt x="200785" y="269105"/>
                </a:lnTo>
                <a:lnTo>
                  <a:pt x="217895" y="261401"/>
                </a:lnTo>
                <a:lnTo>
                  <a:pt x="233567" y="250842"/>
                </a:lnTo>
                <a:lnTo>
                  <a:pt x="258132" y="27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1013" y="2648736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80">
                <a:moveTo>
                  <a:pt x="97552" y="195114"/>
                </a:moveTo>
                <a:lnTo>
                  <a:pt x="59615" y="187436"/>
                </a:lnTo>
                <a:lnTo>
                  <a:pt x="28603" y="166510"/>
                </a:lnTo>
                <a:lnTo>
                  <a:pt x="7677" y="135496"/>
                </a:lnTo>
                <a:lnTo>
                  <a:pt x="0" y="97557"/>
                </a:lnTo>
                <a:lnTo>
                  <a:pt x="7677" y="59618"/>
                </a:lnTo>
                <a:lnTo>
                  <a:pt x="28603" y="28604"/>
                </a:lnTo>
                <a:lnTo>
                  <a:pt x="59615" y="7678"/>
                </a:lnTo>
                <a:lnTo>
                  <a:pt x="97552" y="0"/>
                </a:lnTo>
                <a:lnTo>
                  <a:pt x="135489" y="7678"/>
                </a:lnTo>
                <a:lnTo>
                  <a:pt x="166501" y="28604"/>
                </a:lnTo>
                <a:lnTo>
                  <a:pt x="182728" y="52654"/>
                </a:lnTo>
                <a:lnTo>
                  <a:pt x="104118" y="52654"/>
                </a:lnTo>
                <a:lnTo>
                  <a:pt x="86748" y="53490"/>
                </a:lnTo>
                <a:lnTo>
                  <a:pt x="70958" y="60777"/>
                </a:lnTo>
                <a:lnTo>
                  <a:pt x="58752" y="74027"/>
                </a:lnTo>
                <a:lnTo>
                  <a:pt x="52644" y="90974"/>
                </a:lnTo>
                <a:lnTo>
                  <a:pt x="53479" y="108347"/>
                </a:lnTo>
                <a:lnTo>
                  <a:pt x="60766" y="124138"/>
                </a:lnTo>
                <a:lnTo>
                  <a:pt x="74014" y="136344"/>
                </a:lnTo>
                <a:lnTo>
                  <a:pt x="85073" y="141175"/>
                </a:lnTo>
                <a:lnTo>
                  <a:pt x="96812" y="142915"/>
                </a:lnTo>
                <a:lnTo>
                  <a:pt x="125644" y="142915"/>
                </a:lnTo>
                <a:lnTo>
                  <a:pt x="157332" y="174603"/>
                </a:lnTo>
                <a:lnTo>
                  <a:pt x="143830" y="183430"/>
                </a:lnTo>
                <a:lnTo>
                  <a:pt x="129158" y="189862"/>
                </a:lnTo>
                <a:lnTo>
                  <a:pt x="113627" y="193792"/>
                </a:lnTo>
                <a:lnTo>
                  <a:pt x="97552" y="195114"/>
                </a:lnTo>
                <a:close/>
              </a:path>
              <a:path w="195579" h="195580">
                <a:moveTo>
                  <a:pt x="173706" y="158460"/>
                </a:moveTo>
                <a:lnTo>
                  <a:pt x="136328" y="121079"/>
                </a:lnTo>
                <a:lnTo>
                  <a:pt x="142436" y="104132"/>
                </a:lnTo>
                <a:lnTo>
                  <a:pt x="141601" y="86761"/>
                </a:lnTo>
                <a:lnTo>
                  <a:pt x="134313" y="70970"/>
                </a:lnTo>
                <a:lnTo>
                  <a:pt x="121065" y="58763"/>
                </a:lnTo>
                <a:lnTo>
                  <a:pt x="104118" y="52654"/>
                </a:lnTo>
                <a:lnTo>
                  <a:pt x="182728" y="52654"/>
                </a:lnTo>
                <a:lnTo>
                  <a:pt x="187426" y="59618"/>
                </a:lnTo>
                <a:lnTo>
                  <a:pt x="195104" y="97557"/>
                </a:lnTo>
                <a:lnTo>
                  <a:pt x="193721" y="113989"/>
                </a:lnTo>
                <a:lnTo>
                  <a:pt x="189616" y="129839"/>
                </a:lnTo>
                <a:lnTo>
                  <a:pt x="182905" y="144774"/>
                </a:lnTo>
                <a:lnTo>
                  <a:pt x="173706" y="158460"/>
                </a:lnTo>
                <a:close/>
              </a:path>
              <a:path w="195579" h="195580">
                <a:moveTo>
                  <a:pt x="125644" y="142915"/>
                </a:moveTo>
                <a:lnTo>
                  <a:pt x="96812" y="142915"/>
                </a:lnTo>
                <a:lnTo>
                  <a:pt x="108601" y="141553"/>
                </a:lnTo>
                <a:lnTo>
                  <a:pt x="119808" y="137078"/>
                </a:lnTo>
                <a:lnTo>
                  <a:pt x="125644" y="1429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77246" y="271497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5" h="62864">
                <a:moveTo>
                  <a:pt x="30861" y="62639"/>
                </a:moveTo>
                <a:lnTo>
                  <a:pt x="19115" y="60159"/>
                </a:lnTo>
                <a:lnTo>
                  <a:pt x="9156" y="53456"/>
                </a:lnTo>
                <a:lnTo>
                  <a:pt x="2297" y="43082"/>
                </a:lnTo>
                <a:lnTo>
                  <a:pt x="0" y="30862"/>
                </a:lnTo>
                <a:lnTo>
                  <a:pt x="2480" y="19117"/>
                </a:lnTo>
                <a:lnTo>
                  <a:pt x="9184" y="9158"/>
                </a:lnTo>
                <a:lnTo>
                  <a:pt x="19555" y="2297"/>
                </a:lnTo>
                <a:lnTo>
                  <a:pt x="31775" y="0"/>
                </a:lnTo>
                <a:lnTo>
                  <a:pt x="43521" y="2481"/>
                </a:lnTo>
                <a:lnTo>
                  <a:pt x="62634" y="32720"/>
                </a:lnTo>
                <a:lnTo>
                  <a:pt x="47978" y="32720"/>
                </a:lnTo>
                <a:lnTo>
                  <a:pt x="31719" y="48980"/>
                </a:lnTo>
                <a:lnTo>
                  <a:pt x="43081" y="60342"/>
                </a:lnTo>
                <a:lnTo>
                  <a:pt x="30861" y="62639"/>
                </a:lnTo>
                <a:close/>
              </a:path>
              <a:path w="62865" h="62864">
                <a:moveTo>
                  <a:pt x="59737" y="44479"/>
                </a:moveTo>
                <a:lnTo>
                  <a:pt x="47978" y="32720"/>
                </a:lnTo>
                <a:lnTo>
                  <a:pt x="62634" y="32720"/>
                </a:lnTo>
                <a:lnTo>
                  <a:pt x="62639" y="35860"/>
                </a:lnTo>
                <a:lnTo>
                  <a:pt x="61652" y="40357"/>
                </a:lnTo>
                <a:lnTo>
                  <a:pt x="59737" y="44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8965" y="2747699"/>
            <a:ext cx="200660" cy="200660"/>
          </a:xfrm>
          <a:custGeom>
            <a:avLst/>
            <a:gdLst/>
            <a:ahLst/>
            <a:cxnLst/>
            <a:rect l="l" t="t" r="r" b="b"/>
            <a:pathLst>
              <a:path w="200659" h="200660">
                <a:moveTo>
                  <a:pt x="164501" y="200041"/>
                </a:moveTo>
                <a:lnTo>
                  <a:pt x="120278" y="155815"/>
                </a:lnTo>
                <a:lnTo>
                  <a:pt x="122313" y="138579"/>
                </a:lnTo>
                <a:lnTo>
                  <a:pt x="0" y="16259"/>
                </a:lnTo>
                <a:lnTo>
                  <a:pt x="16258" y="0"/>
                </a:lnTo>
                <a:lnTo>
                  <a:pt x="138411" y="122160"/>
                </a:lnTo>
                <a:lnTo>
                  <a:pt x="158082" y="122160"/>
                </a:lnTo>
                <a:lnTo>
                  <a:pt x="200230" y="164310"/>
                </a:lnTo>
                <a:lnTo>
                  <a:pt x="168267" y="168076"/>
                </a:lnTo>
                <a:lnTo>
                  <a:pt x="164501" y="200041"/>
                </a:lnTo>
                <a:close/>
              </a:path>
              <a:path w="200659" h="200660">
                <a:moveTo>
                  <a:pt x="158082" y="122160"/>
                </a:moveTo>
                <a:lnTo>
                  <a:pt x="138411" y="122160"/>
                </a:lnTo>
                <a:lnTo>
                  <a:pt x="156007" y="120084"/>
                </a:lnTo>
                <a:lnTo>
                  <a:pt x="158082" y="122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0" y="5143500"/>
                </a:lnTo>
                <a:lnTo>
                  <a:pt x="914400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94D7E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3E3E3E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7535"/>
            <a:ext cx="5050535" cy="1286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196" y="111252"/>
            <a:ext cx="4954523" cy="748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0476" y="545591"/>
            <a:ext cx="3432047" cy="7482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6379" y="172439"/>
            <a:ext cx="4443095" cy="88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8980" marR="5080" indent="-716280">
              <a:lnSpc>
                <a:spcPct val="109600"/>
              </a:lnSpc>
            </a:pPr>
            <a:r>
              <a:rPr spc="5"/>
              <a:t>Parkway </a:t>
            </a:r>
            <a:r>
              <a:t>Elementary</a:t>
            </a:r>
            <a:r>
              <a:rPr spc="-100"/>
              <a:t> </a:t>
            </a:r>
            <a:r>
              <a:rPr spc="5"/>
              <a:t>School  </a:t>
            </a:r>
            <a:r>
              <a:t>Boundary</a:t>
            </a:r>
            <a:r>
              <a:rPr spc="-200"/>
              <a:t> </a:t>
            </a:r>
            <a:r>
              <a:t>Analysis</a:t>
            </a:r>
          </a:p>
        </p:txBody>
      </p:sp>
      <p:sp>
        <p:nvSpPr>
          <p:cNvPr id="13" name="object 13"/>
          <p:cNvSpPr/>
          <p:nvPr/>
        </p:nvSpPr>
        <p:spPr>
          <a:xfrm>
            <a:off x="4910328" y="155448"/>
            <a:ext cx="4049267" cy="9098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9179" y="303276"/>
            <a:ext cx="3721607" cy="8168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3000" y="198361"/>
            <a:ext cx="3910111" cy="7694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953000" y="198361"/>
            <a:ext cx="3910329" cy="769620"/>
          </a:xfrm>
          <a:prstGeom prst="rect">
            <a:avLst/>
          </a:prstGeom>
          <a:ln w="9525">
            <a:solidFill>
              <a:srgbClr val="FF8427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211454" marR="440055" indent="1270">
              <a:lnSpc>
                <a:spcPts val="2880"/>
              </a:lnSpc>
              <a:spcBef>
                <a:spcPts val="320"/>
              </a:spcBef>
            </a:pPr>
            <a:r>
              <a:rPr sz="1200" b="1" spc="-5">
                <a:latin typeface="Arial"/>
                <a:cs typeface="Arial"/>
              </a:rPr>
              <a:t>Grades K-5 Students Living </a:t>
            </a:r>
            <a:r>
              <a:rPr sz="1200" b="1">
                <a:latin typeface="Arial"/>
                <a:cs typeface="Arial"/>
              </a:rPr>
              <a:t>within </a:t>
            </a:r>
            <a:r>
              <a:rPr sz="1200" b="1" spc="-5">
                <a:latin typeface="Arial"/>
                <a:cs typeface="Arial"/>
              </a:rPr>
              <a:t>Boundary  Residing:</a:t>
            </a:r>
            <a:r>
              <a:rPr sz="1200" b="1" spc="-55">
                <a:latin typeface="Arial"/>
                <a:cs typeface="Arial"/>
              </a:rPr>
              <a:t> </a:t>
            </a:r>
            <a:r>
              <a:rPr sz="1200" b="1" spc="-5">
                <a:latin typeface="Arial"/>
                <a:cs typeface="Arial"/>
              </a:rPr>
              <a:t>321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926836" y="6633971"/>
            <a:ext cx="2904743" cy="2240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96655" y="6669840"/>
            <a:ext cx="276606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b="1" spc="-5">
                <a:solidFill>
                  <a:srgbClr val="FFFFFF"/>
                </a:solidFill>
                <a:latin typeface="Arial"/>
                <a:cs typeface="Arial"/>
              </a:rPr>
              <a:t>Data source: Frontline/Location </a:t>
            </a:r>
            <a:r>
              <a:rPr sz="900" b="1" spc="-10">
                <a:solidFill>
                  <a:srgbClr val="FFFFFF"/>
                </a:solidFill>
                <a:latin typeface="Arial"/>
                <a:cs typeface="Arial"/>
              </a:rPr>
              <a:t>Analytics</a:t>
            </a:r>
            <a:r>
              <a:rPr sz="900" b="1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00" b="1">
                <a:solidFill>
                  <a:srgbClr val="FFFFFF"/>
                </a:solidFill>
                <a:latin typeface="Arial"/>
                <a:cs typeface="Arial"/>
              </a:rPr>
              <a:t>12/12/25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725167" y="1163571"/>
          <a:ext cx="7680959" cy="51792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7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b="1" spc="-5">
                          <a:latin typeface="Arial"/>
                          <a:cs typeface="Arial"/>
                        </a:rPr>
                        <a:t>School Name</a:t>
                      </a:r>
                      <a:r>
                        <a:rPr sz="2400" b="1" spc="-55"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5">
                          <a:latin typeface="Arial"/>
                          <a:cs typeface="Arial"/>
                        </a:rPr>
                        <a:t>(Enrolled)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b="1" spc="-5">
                          <a:latin typeface="Arial"/>
                          <a:cs typeface="Arial"/>
                        </a:rPr>
                        <a:t>Count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2815"/>
                        </a:lnSpc>
                      </a:pPr>
                      <a:r>
                        <a:rPr sz="2400" b="1">
                          <a:latin typeface="Arial"/>
                          <a:cs typeface="Arial"/>
                        </a:rPr>
                        <a:t>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Parkway Elementary</a:t>
                      </a:r>
                      <a:r>
                        <a:rPr sz="24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(4341)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129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17145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40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19%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Norland Elementary</a:t>
                      </a:r>
                      <a:r>
                        <a:rPr sz="2400" spc="-3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(3701)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29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9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03%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Norwood Elementary</a:t>
                      </a:r>
                      <a:r>
                        <a:rPr sz="2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(4001)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25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7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79%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Scott Lake Elementary</a:t>
                      </a:r>
                      <a:r>
                        <a:rPr sz="2400" spc="-3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(4881)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21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6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54%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Excelsior Charter Academy</a:t>
                      </a:r>
                      <a:r>
                        <a:rPr sz="2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(5032)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 spc="-10">
                          <a:latin typeface="Arial"/>
                          <a:cs typeface="Arial"/>
                        </a:rPr>
                        <a:t>17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5.3%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Crestview Elementary</a:t>
                      </a:r>
                      <a:r>
                        <a:rPr sz="2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35">
                          <a:latin typeface="Arial"/>
                          <a:cs typeface="Arial"/>
                        </a:rPr>
                        <a:t>(1161)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9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L="403860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2.8%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N. Dade </a:t>
                      </a:r>
                      <a:r>
                        <a:rPr sz="2400">
                          <a:latin typeface="Arial"/>
                          <a:cs typeface="Arial"/>
                        </a:rPr>
                        <a:t>Ctr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For Modern Lang</a:t>
                      </a:r>
                      <a:r>
                        <a:rPr sz="2400" spc="-2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(5131)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8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2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49%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Joella C. Good Elementary</a:t>
                      </a:r>
                      <a:r>
                        <a:rPr sz="2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(2181)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87%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Kipp Miami </a:t>
                      </a:r>
                      <a:r>
                        <a:rPr sz="2400">
                          <a:latin typeface="Arial"/>
                          <a:cs typeface="Arial"/>
                        </a:rPr>
                        <a:t>-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Liberty City</a:t>
                      </a:r>
                      <a:r>
                        <a:rPr sz="2400" spc="-2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(2332)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87%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Bridgeprep Acad. Miami Gardens</a:t>
                      </a:r>
                      <a:r>
                        <a:rPr sz="2400" spc="-114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(0026)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56%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Bunche Park Elementary</a:t>
                      </a:r>
                      <a:r>
                        <a:rPr sz="2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(0641)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56%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944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Hibiscus Elementary</a:t>
                      </a:r>
                      <a:r>
                        <a:rPr sz="2400" spc="-15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(2401)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56%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943">
                <a:tc>
                  <a:txBody>
                    <a:bodyPr/>
                    <a:lstStyle/>
                    <a:p>
                      <a:pPr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Hive Preparatory School</a:t>
                      </a:r>
                      <a:r>
                        <a:rPr sz="2400" spc="-1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(1014)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15"/>
                        </a:lnSpc>
                      </a:pPr>
                      <a:r>
                        <a:rPr sz="2400"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tc>
                  <a:txBody>
                    <a:bodyPr/>
                    <a:lstStyle/>
                    <a:p>
                      <a:pPr marR="59690" algn="r">
                        <a:lnSpc>
                          <a:spcPts val="2815"/>
                        </a:lnSpc>
                      </a:pPr>
                      <a:r>
                        <a:rPr sz="2400" spc="-5">
                          <a:latin typeface="Arial"/>
                          <a:cs typeface="Arial"/>
                        </a:rPr>
                        <a:t>1</a:t>
                      </a:r>
                      <a:r>
                        <a:rPr sz="2400">
                          <a:latin typeface="Arial"/>
                          <a:cs typeface="Arial"/>
                        </a:rPr>
                        <a:t>.</a:t>
                      </a:r>
                      <a:r>
                        <a:rPr sz="2400" spc="-5">
                          <a:latin typeface="Arial"/>
                          <a:cs typeface="Arial"/>
                        </a:rPr>
                        <a:t>56%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1867" y="143278"/>
            <a:ext cx="72002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40">
                <a:solidFill>
                  <a:srgbClr val="F9F9F9"/>
                </a:solidFill>
              </a:rPr>
              <a:t>Recommended</a:t>
            </a:r>
            <a:r>
              <a:rPr sz="4400" spc="310">
                <a:solidFill>
                  <a:srgbClr val="F9F9F9"/>
                </a:solidFill>
              </a:rPr>
              <a:t> </a:t>
            </a:r>
            <a:r>
              <a:rPr lang="en-US" sz="4400" spc="-50">
                <a:solidFill>
                  <a:srgbClr val="F9F9F9"/>
                </a:solidFill>
              </a:rPr>
              <a:t>Boundary</a:t>
            </a:r>
            <a:endParaRPr lang="en-US" sz="4400"/>
          </a:p>
        </p:txBody>
      </p:sp>
      <p:sp>
        <p:nvSpPr>
          <p:cNvPr id="6" name="object 6"/>
          <p:cNvSpPr txBox="1"/>
          <p:nvPr/>
        </p:nvSpPr>
        <p:spPr>
          <a:xfrm>
            <a:off x="8912606" y="6469379"/>
            <a:ext cx="146050" cy="16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20">
                <a:solidFill>
                  <a:srgbClr val="E6F1F4"/>
                </a:solidFill>
                <a:latin typeface="Tahoma"/>
                <a:cs typeface="Tahoma"/>
              </a:rPr>
              <a:t>56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9" name="Picture 8" descr="A black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8858FC4D-B80E-9850-57E2-BCAA38571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3343"/>
            <a:ext cx="9144000" cy="591007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57</a:t>
            </a:r>
            <a:endParaRPr sz="9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algn="ctr">
              <a:lnSpc>
                <a:spcPct val="100000"/>
              </a:lnSpc>
            </a:pPr>
            <a:r>
              <a:t>Recommended</a:t>
            </a:r>
            <a:r>
              <a:rPr spc="-105"/>
              <a:t> </a:t>
            </a:r>
            <a:r>
              <a:rPr lang="en-US"/>
              <a:t>Boundary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7385" y="1008788"/>
            <a:ext cx="881660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Proposed boundary for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Henry H. Filer Middle</a:t>
            </a:r>
            <a:r>
              <a:rPr lang="en-US" sz="2400" b="1" spc="-4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24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endParaRPr lang="en-US" sz="240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124741" y="1488320"/>
            <a:ext cx="8894517" cy="4978964"/>
          </a:xfrm>
          <a:prstGeom prst="rect">
            <a:avLst/>
          </a:prstGeom>
          <a:blipFill>
            <a:blip r:embed="rId3" cstate="print"/>
            <a:stretch>
              <a:fillRect b="-3905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58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451802" y="1013744"/>
            <a:ext cx="78848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Beginning </a:t>
            </a:r>
            <a:r>
              <a:rPr lang="en-US" sz="1800" b="1" spc="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with </a:t>
            </a:r>
            <a:r>
              <a:rPr lang="en-US" sz="1800" b="1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the </a:t>
            </a:r>
            <a:r>
              <a:rPr lang="en-US" sz="1800" b="1" spc="-1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2026 </a:t>
            </a:r>
            <a:r>
              <a:rPr lang="en-US" sz="1800" b="1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- </a:t>
            </a:r>
            <a:r>
              <a:rPr lang="en-US" sz="1800" b="1" spc="-1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2027 </a:t>
            </a:r>
            <a:r>
              <a:rPr lang="en-US" sz="18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r>
              <a:rPr lang="en-US" sz="1800" b="1" spc="-6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1800" b="1" spc="-3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Year:</a:t>
            </a:r>
            <a:endParaRPr lang="en-US" sz="1800"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1802" y="1470944"/>
            <a:ext cx="8221980" cy="3308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6385" algn="just">
              <a:lnSpc>
                <a:spcPct val="100000"/>
              </a:lnSpc>
              <a:buChar char="•"/>
              <a:tabLst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Combine Miami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Springs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Middle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School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and Miami Springs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Senior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High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School  as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the first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6-12 Academy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in the city of Miami Springs.</a:t>
            </a:r>
            <a:endParaRPr lang="en-US" sz="2000">
              <a:latin typeface="Arial"/>
              <a:cs typeface="Arial"/>
            </a:endParaRPr>
          </a:p>
          <a:p>
            <a:pPr marL="298450" marR="5715" indent="-285750" algn="just">
              <a:spcBef>
                <a:spcPts val="1440"/>
              </a:spcBef>
              <a:buFontTx/>
              <a:buChar char="•"/>
              <a:tabLst>
                <a:tab pos="299720" algn="l"/>
              </a:tabLst>
            </a:pP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All  rising 6</a:t>
            </a:r>
            <a:r>
              <a:rPr lang="en-US" sz="2000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– 8</a:t>
            </a:r>
            <a:r>
              <a:rPr lang="en-US" sz="2000" baseline="3000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grade students currently in the Miami Springs Middle boundary may attend Brownsville Middle, Kinloch Park Middle, or Henry H. Filer Middle as their middle school option.</a:t>
            </a:r>
            <a:endParaRPr lang="en-US" sz="2000">
              <a:latin typeface="Arial"/>
              <a:cs typeface="Arial"/>
            </a:endParaRPr>
          </a:p>
          <a:p>
            <a:pPr marL="299085" indent="-286385" algn="just">
              <a:spcBef>
                <a:spcPts val="1440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Research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highlights the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benefits of a smoother transition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high school, building 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strong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positive relationships,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earlier access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college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and career  readiness</a:t>
            </a:r>
            <a:r>
              <a:rPr lang="en-US" sz="20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pathways.</a:t>
            </a:r>
          </a:p>
          <a:p>
            <a:pPr marL="299085" indent="-286385" algn="just">
              <a:spcBef>
                <a:spcPts val="1440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Expanded academic and athletic opportunities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sz="2000" spc="-1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en-US" sz="2000" spc="2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students.</a:t>
            </a:r>
          </a:p>
        </p:txBody>
      </p:sp>
    </p:spTree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504EC-FED0-72C4-C3EB-5D0F012C9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1CB7ABC-A25F-DB5F-542A-9811836B9896}"/>
              </a:ext>
            </a:extLst>
          </p:cNvPr>
          <p:cNvSpPr txBox="1"/>
          <p:nvPr/>
        </p:nvSpPr>
        <p:spPr>
          <a:xfrm>
            <a:off x="8910319" y="6467284"/>
            <a:ext cx="1536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>
                <a:solidFill>
                  <a:srgbClr val="F2F2F2"/>
                </a:solidFill>
                <a:latin typeface="Century Gothic"/>
                <a:cs typeface="Century Gothic"/>
              </a:rPr>
              <a:t>58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C29C210-3BC7-F92D-2C36-4D4734A605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7691" y="139023"/>
            <a:ext cx="188848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E</a:t>
            </a:r>
            <a:r>
              <a:rPr sz="4400" spc="-5"/>
              <a:t>ffects</a:t>
            </a:r>
            <a:endParaRPr sz="44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3CF685D-ADA9-30F2-F1EC-C9F030ECEEB4}"/>
              </a:ext>
            </a:extLst>
          </p:cNvPr>
          <p:cNvSpPr txBox="1"/>
          <p:nvPr/>
        </p:nvSpPr>
        <p:spPr>
          <a:xfrm>
            <a:off x="451802" y="1013744"/>
            <a:ext cx="78848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8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Beginning </a:t>
            </a:r>
            <a:r>
              <a:rPr lang="en-US" sz="1800" b="1" spc="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with </a:t>
            </a:r>
            <a:r>
              <a:rPr lang="en-US" sz="1800" b="1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the </a:t>
            </a:r>
            <a:r>
              <a:rPr lang="en-US" sz="1800" b="1" spc="-1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2026 </a:t>
            </a:r>
            <a:r>
              <a:rPr lang="en-US" sz="1800" b="1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- </a:t>
            </a:r>
            <a:r>
              <a:rPr lang="en-US" sz="1800" b="1" spc="-1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2027 </a:t>
            </a:r>
            <a:r>
              <a:rPr lang="en-US" sz="1800" b="1" spc="-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School</a:t>
            </a:r>
            <a:r>
              <a:rPr lang="en-US" sz="1800" b="1" spc="-65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 </a:t>
            </a:r>
            <a:r>
              <a:rPr lang="en-US" sz="1800" b="1" spc="-30">
                <a:solidFill>
                  <a:srgbClr val="FFFFFF"/>
                </a:solidFill>
                <a:latin typeface="Arial Black" panose="020B0A04020102020204" pitchFamily="34" charset="0"/>
                <a:cs typeface="Arial"/>
              </a:rPr>
              <a:t>Year:</a:t>
            </a:r>
            <a:endParaRPr lang="en-US" sz="1800">
              <a:latin typeface="Arial Black" panose="020B0A04020102020204" pitchFamily="34" charset="0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F4FF92-1229-F657-0CF0-05A21432D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531320"/>
              </p:ext>
            </p:extLst>
          </p:nvPr>
        </p:nvGraphicFramePr>
        <p:xfrm>
          <a:off x="864448" y="1512017"/>
          <a:ext cx="7258050" cy="496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1985514508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21132084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81657508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96864784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Miami-Dade County Public Schools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Attendance Boundary Committee (ABC)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 Data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C9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657915"/>
                  </a:ext>
                </a:extLst>
              </a:tr>
              <a:tr h="4572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Miami Springs Senior High School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1847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Capacity Membership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Current 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2025-2026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2026-2027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Projected</a:t>
                      </a:r>
                      <a:endParaRPr lang="en-US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2027-2028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0953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Grade Configuration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High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(9-12)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Prep Academy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(6-12)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Prep Academy</a:t>
                      </a:r>
                      <a:endParaRPr lang="en-US">
                        <a:effectLst/>
                      </a:endParaRPr>
                    </a:p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(6-12)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78809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Student Enrollment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1026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1591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1590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3032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24864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51.01%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15240"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79.11%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79.06%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76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Perm &amp; Temp FISH Cap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2011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8959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% Utilization Perm &amp; Temp</a:t>
                      </a:r>
                      <a:endParaRPr lang="en-US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51.01%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79.11%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</a:rPr>
                        <a:t>79.06%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417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45833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1241" y="6058406"/>
            <a:ext cx="2353945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Ms. Robin </a:t>
            </a:r>
            <a:r>
              <a:rPr sz="2000" b="1" spc="-114">
                <a:solidFill>
                  <a:srgbClr val="D4EFF4"/>
                </a:solidFill>
                <a:latin typeface="Arial"/>
                <a:cs typeface="Arial"/>
              </a:rPr>
              <a:t>Y.</a:t>
            </a:r>
            <a:r>
              <a:rPr sz="2000" b="1" spc="-25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Atkins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2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681" rIns="0" bIns="0" rtlCol="0">
            <a:spAutoFit/>
          </a:bodyPr>
          <a:lstStyle/>
          <a:p>
            <a:pPr marL="35560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23495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South Region</a:t>
            </a:r>
            <a:r>
              <a:rPr sz="2800" spc="-15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402709" y="4842253"/>
            <a:ext cx="2888615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Air Base K-8</a:t>
            </a:r>
            <a:r>
              <a:rPr sz="2400" b="1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04633" y="4842253"/>
            <a:ext cx="5224780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Irving &amp; Beatrice Peskoe K-8</a:t>
            </a:r>
            <a:r>
              <a:rPr sz="2400" b="1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1853" y="5272021"/>
            <a:ext cx="8335645" cy="382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93565" algn="l"/>
              </a:tabLst>
            </a:pP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Leisure City</a:t>
            </a:r>
            <a:r>
              <a:rPr sz="2400" b="1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K-8</a:t>
            </a:r>
            <a:r>
              <a:rPr sz="2400" b="1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Center	Mandarin Lakes K-8</a:t>
            </a:r>
            <a:r>
              <a:rPr sz="240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482547"/>
            <a:ext cx="9144000" cy="3129915"/>
          </a:xfrm>
          <a:custGeom>
            <a:avLst/>
            <a:gdLst/>
            <a:ahLst/>
            <a:cxnLst/>
            <a:rect l="l" t="t" r="r" b="b"/>
            <a:pathLst>
              <a:path w="9144000" h="3129915">
                <a:moveTo>
                  <a:pt x="0" y="3129584"/>
                </a:moveTo>
                <a:lnTo>
                  <a:pt x="9144000" y="3129584"/>
                </a:lnTo>
                <a:lnTo>
                  <a:pt x="9144000" y="0"/>
                </a:lnTo>
                <a:lnTo>
                  <a:pt x="0" y="0"/>
                </a:lnTo>
                <a:lnTo>
                  <a:pt x="0" y="3129584"/>
                </a:lnTo>
                <a:close/>
              </a:path>
            </a:pathLst>
          </a:custGeom>
          <a:solidFill>
            <a:srgbClr val="818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50778" y="6058408"/>
            <a:ext cx="2802255" cy="595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b="1" spc="-40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2000" b="1">
                <a:solidFill>
                  <a:srgbClr val="D4EFF4"/>
                </a:solidFill>
                <a:latin typeface="Arial"/>
                <a:cs typeface="Arial"/>
              </a:rPr>
              <a:t>Rafael A.</a:t>
            </a:r>
            <a:r>
              <a:rPr sz="2000" b="1" spc="-15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2000" b="1" spc="-10">
                <a:solidFill>
                  <a:srgbClr val="D4EFF4"/>
                </a:solidFill>
                <a:latin typeface="Arial"/>
                <a:cs typeface="Arial"/>
              </a:rPr>
              <a:t>Villalobos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486077" cy="15010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57818" y="1480235"/>
            <a:ext cx="4586181" cy="31334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1491607"/>
            <a:ext cx="4553483" cy="15517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046729"/>
            <a:ext cx="4572000" cy="15697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9000" y="297496"/>
            <a:ext cx="1827530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/>
              <a:t>I</a:t>
            </a:r>
            <a:r>
              <a:rPr sz="4000" spc="-5"/>
              <a:t>mp</a:t>
            </a:r>
            <a:r>
              <a:rPr sz="4000"/>
              <a:t>act</a:t>
            </a:r>
            <a:endParaRPr lang="en-US" sz="4000"/>
          </a:p>
        </p:txBody>
      </p:sp>
      <p:sp>
        <p:nvSpPr>
          <p:cNvPr id="3" name="object 3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60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799" y="916599"/>
            <a:ext cx="7694137" cy="59811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tabLst>
                <a:tab pos="295910" algn="l"/>
                <a:tab pos="296545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Due to declining enrollment and the ability to conduct a viable educational program, the following recommendations are proposed: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tabLst>
                <a:tab pos="295910" algn="l"/>
                <a:tab pos="296545" algn="l"/>
              </a:tabLst>
            </a:pP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buFont typeface="Arial"/>
              <a:buChar char="•"/>
              <a:tabLst>
                <a:tab pos="295910" algn="l"/>
                <a:tab pos="296545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Dissolve the current boundary for Mandarin Lakes K-8 Academy.</a:t>
            </a:r>
          </a:p>
          <a:p>
            <a:pPr marL="355600" indent="-342900">
              <a:buFont typeface="Arial"/>
              <a:buChar char="•"/>
              <a:tabLst>
                <a:tab pos="295910" algn="l"/>
                <a:tab pos="296545" algn="l"/>
              </a:tabLst>
            </a:pP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buFont typeface="Arial,Sans-Serif"/>
              <a:buChar char="•"/>
              <a:tabLst>
                <a:tab pos="295910" algn="l"/>
                <a:tab pos="296545" algn="l"/>
              </a:tabLst>
            </a:pP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Establish new boundaries for Leisure City K-8 and Irving &amp; Beatrice </a:t>
            </a:r>
            <a:r>
              <a:rPr lang="en-US" sz="2200" err="1">
                <a:solidFill>
                  <a:schemeClr val="bg1"/>
                </a:solidFill>
                <a:latin typeface="Arial"/>
                <a:cs typeface="Arial"/>
              </a:rPr>
              <a:t>Peskoe</a:t>
            </a:r>
            <a:r>
              <a:rPr lang="en-US" sz="2200">
                <a:solidFill>
                  <a:schemeClr val="bg1"/>
                </a:solidFill>
                <a:latin typeface="Arial"/>
                <a:cs typeface="Arial"/>
              </a:rPr>
              <a:t> K-8 to include Mandarin Lakes boundary.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12700">
              <a:tabLst>
                <a:tab pos="295910" algn="l"/>
                <a:tab pos="296545" algn="l"/>
              </a:tabLst>
            </a:pPr>
            <a:endParaRPr lang="en-US" sz="2200">
              <a:solidFill>
                <a:srgbClr val="FFFFFF"/>
              </a:solidFill>
              <a:latin typeface="Arial"/>
              <a:cs typeface="Arial"/>
            </a:endParaRPr>
          </a:p>
          <a:p>
            <a:pPr marL="355600" indent="-342900">
              <a:buFont typeface="Arial"/>
              <a:buChar char="•"/>
              <a:tabLst>
                <a:tab pos="295910" algn="l"/>
                <a:tab pos="296545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Increased enrollment access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to Air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Base K-8</a:t>
            </a:r>
            <a:r>
              <a:rPr lang="en-US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spc="-15">
                <a:solidFill>
                  <a:srgbClr val="FFFFFF"/>
                </a:solidFill>
                <a:latin typeface="Arial"/>
                <a:cs typeface="Arial"/>
              </a:rPr>
              <a:t>Center.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  <a:buClr>
                <a:srgbClr val="FFFFFF"/>
              </a:buClr>
              <a:buFont typeface="Arial"/>
              <a:buChar char="•"/>
              <a:tabLst>
                <a:tab pos="295910" algn="l"/>
                <a:tab pos="296545" algn="l"/>
              </a:tabLst>
            </a:pPr>
            <a:endParaRPr lang="en-US" sz="2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95910" marR="12700" indent="-283210">
              <a:buFont typeface="Arial"/>
              <a:buChar char="•"/>
              <a:tabLst>
                <a:tab pos="295910" algn="l"/>
                <a:tab pos="296545" algn="l"/>
              </a:tabLst>
            </a:pP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Additional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student seats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to accommodate the community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demand 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the academic programs </a:t>
            </a:r>
            <a:r>
              <a:rPr lang="en-US" sz="2200" spc="-10">
                <a:solidFill>
                  <a:srgbClr val="FFFFFF"/>
                </a:solidFill>
                <a:latin typeface="Arial"/>
                <a:cs typeface="Arial"/>
              </a:rPr>
              <a:t>offered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Base</a:t>
            </a:r>
            <a:r>
              <a:rPr lang="en-US" sz="2200" spc="-2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K-8.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  <a:tabLst>
                <a:tab pos="295910" algn="l"/>
                <a:tab pos="296545" algn="l"/>
              </a:tabLst>
            </a:pPr>
            <a:endParaRPr lang="en-US" sz="2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95910" marR="5080" indent="-283210">
              <a:lnSpc>
                <a:spcPts val="2160"/>
              </a:lnSpc>
              <a:spcBef>
                <a:spcPts val="5"/>
              </a:spcBef>
              <a:buFont typeface="Arial"/>
              <a:buChar char="•"/>
              <a:tabLst>
                <a:tab pos="295910" algn="l"/>
                <a:tab pos="296545" algn="l"/>
              </a:tabLst>
            </a:pPr>
            <a:r>
              <a:rPr lang="en-US" sz="2200" spc="-10">
                <a:solidFill>
                  <a:srgbClr val="FFFFFF"/>
                </a:solidFill>
                <a:latin typeface="Arial"/>
                <a:cs typeface="Arial"/>
              </a:rPr>
              <a:t>Efficient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use of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existing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physical</a:t>
            </a:r>
            <a:r>
              <a:rPr lang="en-US" sz="22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infrastructure</a:t>
            </a:r>
            <a:r>
              <a:rPr lang="en-US" sz="22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at	Mandarin</a:t>
            </a:r>
            <a:r>
              <a:rPr lang="en-US" sz="22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Lakes  K-8</a:t>
            </a:r>
            <a:endParaRPr lang="en-US" sz="22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9136" y="245172"/>
            <a:ext cx="574675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5"/>
              <a:t>Current</a:t>
            </a:r>
            <a:r>
              <a:rPr sz="4800" spc="-70"/>
              <a:t> </a:t>
            </a:r>
            <a:r>
              <a:rPr sz="4800" spc="-5"/>
              <a:t>Boundaries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61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53" y="1234274"/>
            <a:ext cx="6282021" cy="5312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271830" y="1671487"/>
          <a:ext cx="2635777" cy="35002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0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42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35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AREA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4597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b="1" spc="-5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DESCRIPTION</a:t>
                      </a:r>
                      <a:endParaRPr sz="1200">
                        <a:latin typeface="Corbel"/>
                        <a:cs typeface="Corbe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808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3200" b="1">
                          <a:latin typeface="Corbel"/>
                          <a:cs typeface="Corbel"/>
                        </a:rPr>
                        <a:t>A</a:t>
                      </a:r>
                      <a:endParaRPr sz="3200">
                        <a:latin typeface="Corbel"/>
                        <a:cs typeface="Corbe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835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Current boundary  for Leisure City</a:t>
                      </a:r>
                      <a:r>
                        <a:rPr sz="1600" spc="-8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901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3200" b="1">
                          <a:latin typeface="Corbel"/>
                          <a:cs typeface="Corbel"/>
                        </a:rPr>
                        <a:t>B</a:t>
                      </a:r>
                      <a:endParaRPr sz="32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24892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Current boundary  for I.B. </a:t>
                      </a:r>
                      <a:r>
                        <a:rPr sz="1600" spc="-25">
                          <a:latin typeface="Corbel"/>
                          <a:cs typeface="Corbel"/>
                        </a:rPr>
                        <a:t>Peskoe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5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3200" b="1">
                          <a:latin typeface="Corbel"/>
                          <a:cs typeface="Corbel"/>
                        </a:rPr>
                        <a:t>C</a:t>
                      </a:r>
                      <a:endParaRPr sz="32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6573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Current boundary  for Mandarin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Lakes 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515" y="204753"/>
            <a:ext cx="7251065" cy="41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t>Mandarin </a:t>
            </a:r>
            <a:r>
              <a:rPr spc="5"/>
              <a:t>Lakes </a:t>
            </a:r>
            <a:r>
              <a:t>K8 Center Boundary</a:t>
            </a:r>
            <a:r>
              <a:rPr spc="-215"/>
              <a:t> </a:t>
            </a:r>
            <a:r>
              <a:t>Analysis</a:t>
            </a:r>
          </a:p>
        </p:txBody>
      </p:sp>
      <p:sp>
        <p:nvSpPr>
          <p:cNvPr id="3" name="object 3"/>
          <p:cNvSpPr/>
          <p:nvPr/>
        </p:nvSpPr>
        <p:spPr>
          <a:xfrm>
            <a:off x="8298787" y="6499431"/>
            <a:ext cx="117134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9737" y="609300"/>
          <a:ext cx="8619928" cy="53644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3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4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6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1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80"/>
                        </a:lnSpc>
                      </a:pPr>
                      <a:r>
                        <a:rPr sz="2200" b="1" spc="-5">
                          <a:latin typeface="Calibri"/>
                          <a:cs typeface="Calibri"/>
                        </a:rPr>
                        <a:t>School Name</a:t>
                      </a:r>
                      <a:r>
                        <a:rPr sz="2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spc="-10">
                          <a:latin typeface="Calibri"/>
                          <a:cs typeface="Calibri"/>
                        </a:rPr>
                        <a:t>(Enrolled)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80"/>
                        </a:lnSpc>
                      </a:pPr>
                      <a:r>
                        <a:rPr sz="2200" b="1" spc="-20">
                          <a:latin typeface="Calibri"/>
                          <a:cs typeface="Calibri"/>
                        </a:rPr>
                        <a:t>Count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80"/>
                        </a:lnSpc>
                      </a:pPr>
                      <a:r>
                        <a:rPr sz="2200" b="1">
                          <a:latin typeface="Calibri"/>
                          <a:cs typeface="Calibri"/>
                        </a:rPr>
                        <a:t>%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 gridSpan="3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65">
                          <a:latin typeface="Calibri"/>
                          <a:cs typeface="Calibri"/>
                        </a:rPr>
                        <a:t>Mandarin </a:t>
                      </a:r>
                      <a:r>
                        <a:rPr sz="2200" spc="25">
                          <a:latin typeface="Calibri"/>
                          <a:cs typeface="Calibri"/>
                        </a:rPr>
                        <a:t>Lakes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K-8 </a:t>
                      </a:r>
                      <a:r>
                        <a:rPr sz="2200" spc="-15">
                          <a:latin typeface="Calibri"/>
                          <a:cs typeface="Calibri"/>
                        </a:rPr>
                        <a:t>Center</a:t>
                      </a:r>
                      <a:r>
                        <a:rPr sz="2200" spc="-33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(0073)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478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16.53%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20">
                          <a:latin typeface="Calibri"/>
                          <a:cs typeface="Calibri"/>
                        </a:rPr>
                        <a:t>Charter </a:t>
                      </a:r>
                      <a:r>
                        <a:rPr sz="2200" spc="20">
                          <a:latin typeface="Calibri"/>
                          <a:cs typeface="Calibri"/>
                        </a:rPr>
                        <a:t>School </a:t>
                      </a:r>
                      <a:r>
                        <a:rPr sz="2200" spc="-95">
                          <a:latin typeface="Calibri"/>
                          <a:cs typeface="Calibri"/>
                        </a:rPr>
                        <a:t>At </a:t>
                      </a:r>
                      <a:r>
                        <a:rPr sz="2200" spc="-65">
                          <a:latin typeface="Calibri"/>
                          <a:cs typeface="Calibri"/>
                        </a:rPr>
                        <a:t>Waterstone</a:t>
                      </a:r>
                      <a:r>
                        <a:rPr sz="2200" spc="-28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(1010)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333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146685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11.52%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Keys </a:t>
                      </a:r>
                      <a:r>
                        <a:rPr sz="2200" spc="-30">
                          <a:latin typeface="Calibri"/>
                          <a:cs typeface="Calibri"/>
                        </a:rPr>
                        <a:t>Gate </a:t>
                      </a:r>
                      <a:r>
                        <a:rPr sz="2200" spc="-20">
                          <a:latin typeface="Calibri"/>
                          <a:cs typeface="Calibri"/>
                        </a:rPr>
                        <a:t>Charter </a:t>
                      </a:r>
                      <a:r>
                        <a:rPr sz="2200" spc="2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2200" spc="-31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(3610)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202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6.99%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 gridSpan="2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70">
                          <a:latin typeface="Calibri"/>
                          <a:cs typeface="Calibri"/>
                        </a:rPr>
                        <a:t>Air</a:t>
                      </a:r>
                      <a:r>
                        <a:rPr sz="2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25">
                          <a:latin typeface="Calibri"/>
                          <a:cs typeface="Calibri"/>
                        </a:rPr>
                        <a:t>Base</a:t>
                      </a:r>
                      <a:r>
                        <a:rPr sz="22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K-8</a:t>
                      </a:r>
                      <a:r>
                        <a:rPr sz="220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10">
                          <a:latin typeface="Calibri"/>
                          <a:cs typeface="Calibri"/>
                        </a:rPr>
                        <a:t>Ctr</a:t>
                      </a:r>
                      <a:r>
                        <a:rPr sz="2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30">
                          <a:latin typeface="Calibri"/>
                          <a:cs typeface="Calibri"/>
                        </a:rPr>
                        <a:t>Int'L</a:t>
                      </a:r>
                      <a:r>
                        <a:rPr sz="22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20">
                          <a:latin typeface="Calibri"/>
                          <a:cs typeface="Calibri"/>
                        </a:rPr>
                        <a:t>Educ</a:t>
                      </a:r>
                      <a:r>
                        <a:rPr sz="22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(0041)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198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6.85%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25">
                          <a:latin typeface="Calibri"/>
                          <a:cs typeface="Calibri"/>
                        </a:rPr>
                        <a:t>Academir </a:t>
                      </a:r>
                      <a:r>
                        <a:rPr sz="2200" spc="-20">
                          <a:latin typeface="Calibri"/>
                          <a:cs typeface="Calibri"/>
                        </a:rPr>
                        <a:t>Charter </a:t>
                      </a:r>
                      <a:r>
                        <a:rPr sz="2200" spc="55">
                          <a:latin typeface="Calibri"/>
                          <a:cs typeface="Calibri"/>
                        </a:rPr>
                        <a:t>Schl </a:t>
                      </a:r>
                      <a:r>
                        <a:rPr sz="2200" spc="-110">
                          <a:latin typeface="Calibri"/>
                          <a:cs typeface="Calibri"/>
                        </a:rPr>
                        <a:t>Math </a:t>
                      </a:r>
                      <a:r>
                        <a:rPr sz="2200" spc="-21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2200" spc="125">
                          <a:latin typeface="Calibri"/>
                          <a:cs typeface="Calibri"/>
                        </a:rPr>
                        <a:t>S</a:t>
                      </a:r>
                      <a:r>
                        <a:rPr sz="2200" spc="-24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(4242)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176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6.09%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Leisure</a:t>
                      </a:r>
                      <a:r>
                        <a:rPr sz="2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5">
                          <a:latin typeface="Calibri"/>
                          <a:cs typeface="Calibri"/>
                        </a:rPr>
                        <a:t>City</a:t>
                      </a:r>
                      <a:r>
                        <a:rPr sz="22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K-8</a:t>
                      </a:r>
                      <a:r>
                        <a:rPr sz="22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5">
                          <a:latin typeface="Calibri"/>
                          <a:cs typeface="Calibri"/>
                        </a:rPr>
                        <a:t>Center</a:t>
                      </a:r>
                      <a:r>
                        <a:rPr sz="2200" spc="-12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(2901)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120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4.15%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2200" spc="-20">
                          <a:latin typeface="Calibri"/>
                          <a:cs typeface="Calibri"/>
                        </a:rPr>
                        <a:t>Academy(Silver </a:t>
                      </a:r>
                      <a:r>
                        <a:rPr sz="2200" spc="10">
                          <a:latin typeface="Calibri"/>
                          <a:cs typeface="Calibri"/>
                        </a:rPr>
                        <a:t>Palms)</a:t>
                      </a:r>
                      <a:r>
                        <a:rPr sz="2200" spc="-24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(0332)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107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ts val="2445"/>
                        </a:lnSpc>
                      </a:pPr>
                      <a:r>
                        <a:rPr sz="2200" spc="25">
                          <a:latin typeface="Calibri"/>
                          <a:cs typeface="Calibri"/>
                        </a:rPr>
                        <a:t>3.7%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0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20">
                          <a:latin typeface="Calibri"/>
                          <a:cs typeface="Calibri"/>
                        </a:rPr>
                        <a:t>Everglades </a:t>
                      </a:r>
                      <a:r>
                        <a:rPr sz="2200" spc="-60">
                          <a:latin typeface="Calibri"/>
                          <a:cs typeface="Calibri"/>
                        </a:rPr>
                        <a:t>Preparatory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Academy</a:t>
                      </a:r>
                      <a:r>
                        <a:rPr sz="2200" spc="-17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(5006)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105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3.63%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80">
                <a:tc gridSpan="4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50">
                          <a:latin typeface="Calibri"/>
                          <a:cs typeface="Calibri"/>
                        </a:rPr>
                        <a:t>Irving </a:t>
                      </a:r>
                      <a:r>
                        <a:rPr sz="2200" spc="-21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2200" spc="-15">
                          <a:latin typeface="Calibri"/>
                          <a:cs typeface="Calibri"/>
                        </a:rPr>
                        <a:t>Beatrice </a:t>
                      </a:r>
                      <a:r>
                        <a:rPr sz="2200" spc="-20">
                          <a:latin typeface="Calibri"/>
                          <a:cs typeface="Calibri"/>
                        </a:rPr>
                        <a:t>Peskoe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K-8</a:t>
                      </a:r>
                      <a:r>
                        <a:rPr sz="2200" spc="-21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(4391)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94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3.25%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2200" spc="-45">
                          <a:latin typeface="Calibri"/>
                          <a:cs typeface="Calibri"/>
                        </a:rPr>
                        <a:t>Prep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Acad </a:t>
                      </a:r>
                      <a:r>
                        <a:rPr sz="2200" spc="-15">
                          <a:latin typeface="Calibri"/>
                          <a:cs typeface="Calibri"/>
                        </a:rPr>
                        <a:t>Homestead</a:t>
                      </a:r>
                      <a:r>
                        <a:rPr sz="2200" spc="-32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(0754)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69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2.39%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280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25">
                          <a:latin typeface="Calibri"/>
                          <a:cs typeface="Calibri"/>
                        </a:rPr>
                        <a:t>Academir </a:t>
                      </a:r>
                      <a:r>
                        <a:rPr sz="2200" spc="-65">
                          <a:latin typeface="Calibri"/>
                          <a:cs typeface="Calibri"/>
                        </a:rPr>
                        <a:t>Middle </a:t>
                      </a:r>
                      <a:r>
                        <a:rPr sz="2200" spc="-110">
                          <a:latin typeface="Calibri"/>
                          <a:cs typeface="Calibri"/>
                        </a:rPr>
                        <a:t>Math </a:t>
                      </a:r>
                      <a:r>
                        <a:rPr sz="2200" spc="-60">
                          <a:latin typeface="Calibri"/>
                          <a:cs typeface="Calibri"/>
                        </a:rPr>
                        <a:t>And </a:t>
                      </a:r>
                      <a:r>
                        <a:rPr sz="2200" spc="30">
                          <a:latin typeface="Calibri"/>
                          <a:cs typeface="Calibri"/>
                        </a:rPr>
                        <a:t>Scien</a:t>
                      </a:r>
                      <a:r>
                        <a:rPr sz="2200" spc="-24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(2032)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60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2.08%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80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2200" spc="-45">
                          <a:latin typeface="Calibri"/>
                          <a:cs typeface="Calibri"/>
                        </a:rPr>
                        <a:t>Prep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Acad </a:t>
                      </a:r>
                      <a:r>
                        <a:rPr sz="2200" spc="-6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2200" spc="-34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(6046)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57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1.97%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80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Redland </a:t>
                      </a:r>
                      <a:r>
                        <a:rPr sz="2200" spc="-65">
                          <a:latin typeface="Calibri"/>
                          <a:cs typeface="Calibri"/>
                        </a:rPr>
                        <a:t>Middle</a:t>
                      </a:r>
                      <a:r>
                        <a:rPr sz="2200" spc="-19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(6761)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53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1.83%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279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30">
                          <a:latin typeface="Calibri"/>
                          <a:cs typeface="Calibri"/>
                        </a:rPr>
                        <a:t>William </a:t>
                      </a:r>
                      <a:r>
                        <a:rPr sz="2200" spc="-25">
                          <a:latin typeface="Calibri"/>
                          <a:cs typeface="Calibri"/>
                        </a:rPr>
                        <a:t>A. </a:t>
                      </a:r>
                      <a:r>
                        <a:rPr sz="2200" spc="10">
                          <a:latin typeface="Calibri"/>
                          <a:cs typeface="Calibri"/>
                        </a:rPr>
                        <a:t>Chapman </a:t>
                      </a:r>
                      <a:r>
                        <a:rPr sz="2200" spc="-30"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200" spc="-31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(0771)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42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1.45%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280">
                <a:tc gridSpan="5">
                  <a:txBody>
                    <a:bodyPr/>
                    <a:lstStyle/>
                    <a:p>
                      <a:pPr>
                        <a:lnSpc>
                          <a:spcPts val="2445"/>
                        </a:lnSpc>
                      </a:pPr>
                      <a:r>
                        <a:rPr sz="2200" spc="-15">
                          <a:latin typeface="Calibri"/>
                          <a:cs typeface="Calibri"/>
                        </a:rPr>
                        <a:t>Somerset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Acad </a:t>
                      </a:r>
                      <a:r>
                        <a:rPr sz="2200" spc="-15">
                          <a:latin typeface="Calibri"/>
                          <a:cs typeface="Calibri"/>
                        </a:rPr>
                        <a:t>Silver </a:t>
                      </a:r>
                      <a:r>
                        <a:rPr sz="2200" spc="15">
                          <a:latin typeface="Calibri"/>
                          <a:cs typeface="Calibri"/>
                        </a:rPr>
                        <a:t>Palms </a:t>
                      </a:r>
                      <a:r>
                        <a:rPr sz="2200" spc="-200">
                          <a:latin typeface="Calibri"/>
                          <a:cs typeface="Calibri"/>
                        </a:rPr>
                        <a:t>@ </a:t>
                      </a:r>
                      <a:r>
                        <a:rPr sz="2200" spc="20">
                          <a:latin typeface="Calibri"/>
                          <a:cs typeface="Calibri"/>
                        </a:rPr>
                        <a:t>P</a:t>
                      </a:r>
                      <a:r>
                        <a:rPr sz="2200" spc="-325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5">
                          <a:latin typeface="Calibri"/>
                          <a:cs typeface="Calibri"/>
                        </a:rPr>
                        <a:t>(4012)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spc="-5">
                          <a:latin typeface="Calibri"/>
                          <a:cs typeface="Calibri"/>
                        </a:rPr>
                        <a:t>40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tc>
                  <a:txBody>
                    <a:bodyPr/>
                    <a:lstStyle/>
                    <a:p>
                      <a:pPr marR="218440" algn="r">
                        <a:lnSpc>
                          <a:spcPts val="2445"/>
                        </a:lnSpc>
                      </a:pPr>
                      <a:r>
                        <a:rPr sz="2200">
                          <a:latin typeface="Calibri"/>
                          <a:cs typeface="Calibri"/>
                        </a:rPr>
                        <a:t>1.38%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7A8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470032" y="6167870"/>
            <a:ext cx="8076565" cy="62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A total of </a:t>
            </a:r>
            <a:r>
              <a:rPr sz="2000" b="1" spc="-5">
                <a:solidFill>
                  <a:srgbClr val="FFFFFF"/>
                </a:solidFill>
                <a:latin typeface="Arial"/>
                <a:cs typeface="Arial"/>
              </a:rPr>
              <a:t>2,891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students, </a:t>
            </a:r>
            <a:r>
              <a:rPr sz="2000" b="1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grades K thru 8 </a:t>
            </a:r>
            <a:r>
              <a:rPr sz="2000" b="1" spc="-10">
                <a:solidFill>
                  <a:srgbClr val="FFFFFF"/>
                </a:solidFill>
                <a:latin typeface="Arial"/>
                <a:cs typeface="Arial"/>
              </a:rPr>
              <a:t>live </a:t>
            </a:r>
            <a:r>
              <a:rPr sz="2000" b="1" spc="5">
                <a:solidFill>
                  <a:srgbClr val="FFFFFF"/>
                </a:solidFill>
                <a:latin typeface="Arial"/>
                <a:cs typeface="Arial"/>
              </a:rPr>
              <a:t>within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Mandarin</a:t>
            </a:r>
            <a:r>
              <a:rPr sz="2000" b="1" spc="-3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>
                <a:solidFill>
                  <a:srgbClr val="FFFFFF"/>
                </a:solidFill>
                <a:latin typeface="Arial"/>
                <a:cs typeface="Arial"/>
              </a:rPr>
              <a:t>K-  </a:t>
            </a:r>
            <a:r>
              <a:rPr sz="2000" b="1">
                <a:solidFill>
                  <a:srgbClr val="FFFFFF"/>
                </a:solidFill>
                <a:latin typeface="Arial"/>
                <a:cs typeface="Arial"/>
              </a:rPr>
              <a:t>8's</a:t>
            </a:r>
            <a:r>
              <a:rPr sz="2000" b="1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20">
                <a:solidFill>
                  <a:srgbClr val="FFFFFF"/>
                </a:solidFill>
                <a:latin typeface="Arial"/>
                <a:cs typeface="Arial"/>
              </a:rPr>
              <a:t>boundary.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407F-4F06-EA83-1606-FA625580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430887"/>
          </a:xfrm>
        </p:spPr>
        <p:txBody>
          <a:bodyPr/>
          <a:lstStyle/>
          <a:p>
            <a:pPr algn="ctr"/>
            <a:r>
              <a:rPr lang="en-US" sz="2800" spc="-5"/>
              <a:t>Mandarin Lakes K-8 Enrollment </a:t>
            </a:r>
            <a:r>
              <a:rPr lang="en-US" sz="2800" spc="-40"/>
              <a:t>Trend</a:t>
            </a:r>
            <a:r>
              <a:rPr lang="en-US" sz="2800" spc="-195"/>
              <a:t> </a:t>
            </a:r>
            <a:r>
              <a:rPr lang="en-US" sz="2800" spc="-5"/>
              <a:t>Analysis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776C6-6653-642C-372A-78889BB5E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82" y="839270"/>
            <a:ext cx="4369478" cy="426506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AA2680-3400-9E6E-E43E-7E47B4C05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04944"/>
              </p:ext>
            </p:extLst>
          </p:nvPr>
        </p:nvGraphicFramePr>
        <p:xfrm>
          <a:off x="4480559" y="841249"/>
          <a:ext cx="4369477" cy="4263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7879">
                  <a:extLst>
                    <a:ext uri="{9D8B030D-6E8A-4147-A177-3AD203B41FA5}">
                      <a16:colId xmlns:a16="http://schemas.microsoft.com/office/drawing/2014/main" val="183622333"/>
                    </a:ext>
                  </a:extLst>
                </a:gridCol>
                <a:gridCol w="1129330">
                  <a:extLst>
                    <a:ext uri="{9D8B030D-6E8A-4147-A177-3AD203B41FA5}">
                      <a16:colId xmlns:a16="http://schemas.microsoft.com/office/drawing/2014/main" val="2915712327"/>
                    </a:ext>
                  </a:extLst>
                </a:gridCol>
                <a:gridCol w="1562268">
                  <a:extLst>
                    <a:ext uri="{9D8B030D-6E8A-4147-A177-3AD203B41FA5}">
                      <a16:colId xmlns:a16="http://schemas.microsoft.com/office/drawing/2014/main" val="526243433"/>
                    </a:ext>
                  </a:extLst>
                </a:gridCol>
              </a:tblGrid>
              <a:tr h="342827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GRADE LEVEL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2024-2025* (8/26/24)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u="none" strike="noStrike">
                          <a:effectLst/>
                        </a:rPr>
                        <a:t>2025-2026**  (3/30/26)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49898573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9773688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1505473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5603100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5564046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3423243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61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0871154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8120535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962670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3595743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605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543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6342945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-23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4701299"/>
                  </a:ext>
                </a:extLst>
              </a:tr>
              <a:tr h="318903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  <a:latin typeface="+mj-lt"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  <a:latin typeface="+mj-lt"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30645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52621C-B447-5481-91BC-DF49DCFC73B4}"/>
              </a:ext>
            </a:extLst>
          </p:cNvPr>
          <p:cNvSpPr txBox="1"/>
          <p:nvPr/>
        </p:nvSpPr>
        <p:spPr>
          <a:xfrm>
            <a:off x="4480559" y="5138928"/>
            <a:ext cx="4369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 b="1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537FF-A4E1-531E-2A6E-414A9DC46C72}"/>
              </a:ext>
            </a:extLst>
          </p:cNvPr>
          <p:cNvSpPr txBox="1"/>
          <p:nvPr/>
        </p:nvSpPr>
        <p:spPr>
          <a:xfrm>
            <a:off x="4480558" y="466738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CF152D-9F5D-79DB-320F-37BEB45C376E}"/>
              </a:ext>
            </a:extLst>
          </p:cNvPr>
          <p:cNvCxnSpPr/>
          <p:nvPr/>
        </p:nvCxnSpPr>
        <p:spPr>
          <a:xfrm>
            <a:off x="7150608" y="370332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2B8634-A78D-B94F-6C1F-3B3516B01F39}"/>
              </a:ext>
            </a:extLst>
          </p:cNvPr>
          <p:cNvCxnSpPr/>
          <p:nvPr/>
        </p:nvCxnSpPr>
        <p:spPr>
          <a:xfrm>
            <a:off x="7150608" y="3387437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C87255-C5F4-9C09-EE31-DC613B3365E4}"/>
              </a:ext>
            </a:extLst>
          </p:cNvPr>
          <p:cNvCxnSpPr/>
          <p:nvPr/>
        </p:nvCxnSpPr>
        <p:spPr>
          <a:xfrm>
            <a:off x="7150608" y="307155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3F8E26-4BCF-8044-212A-0076E365E029}"/>
              </a:ext>
            </a:extLst>
          </p:cNvPr>
          <p:cNvCxnSpPr/>
          <p:nvPr/>
        </p:nvCxnSpPr>
        <p:spPr>
          <a:xfrm>
            <a:off x="7150608" y="2755671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2C4220-E798-C108-A60A-096AFBB75BA8}"/>
              </a:ext>
            </a:extLst>
          </p:cNvPr>
          <p:cNvCxnSpPr/>
          <p:nvPr/>
        </p:nvCxnSpPr>
        <p:spPr>
          <a:xfrm>
            <a:off x="7150608" y="243978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AE6106-773F-879D-5C1B-948ADD529301}"/>
              </a:ext>
            </a:extLst>
          </p:cNvPr>
          <p:cNvCxnSpPr/>
          <p:nvPr/>
        </p:nvCxnSpPr>
        <p:spPr>
          <a:xfrm>
            <a:off x="7150608" y="2123905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7CE7D2-1237-EF35-21CD-2F410EE133F6}"/>
              </a:ext>
            </a:extLst>
          </p:cNvPr>
          <p:cNvCxnSpPr/>
          <p:nvPr/>
        </p:nvCxnSpPr>
        <p:spPr>
          <a:xfrm>
            <a:off x="7150608" y="180802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06B3AC-2B33-BE60-374F-324F04328713}"/>
              </a:ext>
            </a:extLst>
          </p:cNvPr>
          <p:cNvCxnSpPr/>
          <p:nvPr/>
        </p:nvCxnSpPr>
        <p:spPr>
          <a:xfrm>
            <a:off x="7150608" y="1492139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921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03B4-E319-3A12-97B2-FB78D79C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DD566-2A43-DE62-848F-72C9122A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430887"/>
          </a:xfrm>
        </p:spPr>
        <p:txBody>
          <a:bodyPr/>
          <a:lstStyle/>
          <a:p>
            <a:pPr algn="ctr"/>
            <a:r>
              <a:rPr lang="en-US" sz="2800" spc="-5"/>
              <a:t>Air Base K-8 Enrollment </a:t>
            </a:r>
            <a:r>
              <a:rPr lang="en-US" sz="2800" spc="-40"/>
              <a:t>Trend</a:t>
            </a:r>
            <a:r>
              <a:rPr lang="en-US" sz="2800" spc="-195"/>
              <a:t> </a:t>
            </a:r>
            <a:r>
              <a:rPr lang="en-US" sz="2800" spc="-5"/>
              <a:t>Analysis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97CB8-3B65-AEA8-B799-35A00D72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681"/>
            <a:ext cx="4479207" cy="421063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0BB5A9-C66E-CFBE-6B9F-6B6D7554A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284641"/>
              </p:ext>
            </p:extLst>
          </p:nvPr>
        </p:nvGraphicFramePr>
        <p:xfrm>
          <a:off x="4479206" y="1323680"/>
          <a:ext cx="4664793" cy="42106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4564">
                  <a:extLst>
                    <a:ext uri="{9D8B030D-6E8A-4147-A177-3AD203B41FA5}">
                      <a16:colId xmlns:a16="http://schemas.microsoft.com/office/drawing/2014/main" val="1296218217"/>
                    </a:ext>
                  </a:extLst>
                </a:gridCol>
                <a:gridCol w="1677945">
                  <a:extLst>
                    <a:ext uri="{9D8B030D-6E8A-4147-A177-3AD203B41FA5}">
                      <a16:colId xmlns:a16="http://schemas.microsoft.com/office/drawing/2014/main" val="4271618234"/>
                    </a:ext>
                  </a:extLst>
                </a:gridCol>
                <a:gridCol w="1752284">
                  <a:extLst>
                    <a:ext uri="{9D8B030D-6E8A-4147-A177-3AD203B41FA5}">
                      <a16:colId xmlns:a16="http://schemas.microsoft.com/office/drawing/2014/main" val="658213362"/>
                    </a:ext>
                  </a:extLst>
                </a:gridCol>
              </a:tblGrid>
              <a:tr h="53296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2319337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325332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9429373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6265616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5264422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752633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7837264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1093185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2304977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8719448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1065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1064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9041108"/>
                  </a:ext>
                </a:extLst>
              </a:tr>
              <a:tr h="28588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3771944"/>
                  </a:ext>
                </a:extLst>
              </a:tr>
              <a:tr h="53296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78392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569510-9040-78C1-351D-43F78AFEE8FD}"/>
              </a:ext>
            </a:extLst>
          </p:cNvPr>
          <p:cNvSpPr txBox="1"/>
          <p:nvPr/>
        </p:nvSpPr>
        <p:spPr>
          <a:xfrm>
            <a:off x="4479634" y="954343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D4E6C-DB62-CBC2-D931-DFC663C29574}"/>
              </a:ext>
            </a:extLst>
          </p:cNvPr>
          <p:cNvSpPr txBox="1"/>
          <p:nvPr/>
        </p:nvSpPr>
        <p:spPr>
          <a:xfrm>
            <a:off x="4572000" y="5657671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C268BB-C684-3CCA-1143-1E67785CBB47}"/>
              </a:ext>
            </a:extLst>
          </p:cNvPr>
          <p:cNvCxnSpPr/>
          <p:nvPr/>
        </p:nvCxnSpPr>
        <p:spPr>
          <a:xfrm>
            <a:off x="7269480" y="402336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80E31D-D353-0EA9-E513-EC06635244CF}"/>
              </a:ext>
            </a:extLst>
          </p:cNvPr>
          <p:cNvCxnSpPr/>
          <p:nvPr/>
        </p:nvCxnSpPr>
        <p:spPr>
          <a:xfrm>
            <a:off x="7278624" y="3776467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DBE731-0302-EE4D-8797-F1F8AEA5AE66}"/>
              </a:ext>
            </a:extLst>
          </p:cNvPr>
          <p:cNvCxnSpPr/>
          <p:nvPr/>
        </p:nvCxnSpPr>
        <p:spPr>
          <a:xfrm>
            <a:off x="7269480" y="3467901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25BA75-06B0-26AF-F071-6F685E5BDD86}"/>
              </a:ext>
            </a:extLst>
          </p:cNvPr>
          <p:cNvCxnSpPr/>
          <p:nvPr/>
        </p:nvCxnSpPr>
        <p:spPr>
          <a:xfrm>
            <a:off x="7278624" y="3159335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61E800-EE75-19A7-46EC-DCEBCA0BAB69}"/>
              </a:ext>
            </a:extLst>
          </p:cNvPr>
          <p:cNvCxnSpPr/>
          <p:nvPr/>
        </p:nvCxnSpPr>
        <p:spPr>
          <a:xfrm>
            <a:off x="7278624" y="288160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339C9D-7031-4031-C010-A5B413223EA3}"/>
              </a:ext>
            </a:extLst>
          </p:cNvPr>
          <p:cNvCxnSpPr/>
          <p:nvPr/>
        </p:nvCxnSpPr>
        <p:spPr>
          <a:xfrm>
            <a:off x="7278624" y="257304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FED18A-92AE-0E67-B367-F2FF2D2DB897}"/>
              </a:ext>
            </a:extLst>
          </p:cNvPr>
          <p:cNvCxnSpPr/>
          <p:nvPr/>
        </p:nvCxnSpPr>
        <p:spPr>
          <a:xfrm>
            <a:off x="7278624" y="2308571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9868AA-2AD9-6F52-9241-BADB0199C07C}"/>
              </a:ext>
            </a:extLst>
          </p:cNvPr>
          <p:cNvCxnSpPr/>
          <p:nvPr/>
        </p:nvCxnSpPr>
        <p:spPr>
          <a:xfrm>
            <a:off x="7269480" y="2001523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924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3987" y="222294"/>
            <a:ext cx="7332980" cy="628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/>
              <a:t>Norland Elementary</a:t>
            </a:r>
            <a:r>
              <a:rPr sz="4000"/>
              <a:t> </a:t>
            </a:r>
            <a:r>
              <a:rPr sz="4000" spc="-10"/>
              <a:t>Boundary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56790" y="1290102"/>
            <a:ext cx="7907655" cy="2007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8290" marR="5080" indent="-275590">
              <a:lnSpc>
                <a:spcPct val="125400"/>
              </a:lnSpc>
              <a:buChar char="•"/>
              <a:tabLst>
                <a:tab pos="276225" algn="l"/>
                <a:tab pos="27686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892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age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students live inside the Norland  Elementary Attendance Boundary</a:t>
            </a:r>
            <a:r>
              <a:rPr sz="26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area</a:t>
            </a:r>
            <a:endParaRPr sz="2600">
              <a:latin typeface="Arial"/>
              <a:cs typeface="Arial"/>
            </a:endParaRPr>
          </a:p>
          <a:p>
            <a:pPr marL="276225" indent="-263525">
              <a:lnSpc>
                <a:spcPct val="100000"/>
              </a:lnSpc>
              <a:spcBef>
                <a:spcPts val="805"/>
              </a:spcBef>
              <a:buChar char="•"/>
              <a:tabLst>
                <a:tab pos="276225" algn="l"/>
                <a:tab pos="276860" algn="l"/>
              </a:tabLst>
            </a:pP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352 </a:t>
            </a: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(39%) attend Norland Elementary</a:t>
            </a:r>
            <a:r>
              <a:rPr sz="2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2600">
              <a:latin typeface="Arial"/>
              <a:cs typeface="Arial"/>
            </a:endParaRPr>
          </a:p>
          <a:p>
            <a:pPr marL="276225" indent="-263525">
              <a:lnSpc>
                <a:spcPct val="100000"/>
              </a:lnSpc>
              <a:spcBef>
                <a:spcPts val="805"/>
              </a:spcBef>
              <a:buChar char="•"/>
              <a:tabLst>
                <a:tab pos="276225" algn="l"/>
                <a:tab pos="276860" algn="l"/>
              </a:tabLst>
            </a:pPr>
            <a:r>
              <a:rPr sz="2600">
                <a:solidFill>
                  <a:srgbClr val="FFFFFF"/>
                </a:solidFill>
                <a:latin typeface="Arial"/>
                <a:cs typeface="Arial"/>
              </a:rPr>
              <a:t>5 (&lt;1%) attend Parkway Elementary</a:t>
            </a:r>
            <a:r>
              <a:rPr sz="2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600" spc="5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8220" y="3429000"/>
            <a:ext cx="4016806" cy="3348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972AF-6B39-8E6B-C672-9D1FB8DCD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AA6E-C781-8521-1D59-2CCF5384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Irving &amp; Beatrice </a:t>
            </a:r>
            <a:r>
              <a:rPr lang="en-US" sz="2400" spc="-5" err="1"/>
              <a:t>Peskoe</a:t>
            </a:r>
            <a:r>
              <a:rPr lang="en-US" sz="2400" spc="-5"/>
              <a:t> K-8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2E44B-286F-5E7A-67E3-E7DC78CD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82"/>
            <a:ext cx="4486821" cy="420111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022762-0CA0-5346-DB04-AA6C51AE8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080210"/>
              </p:ext>
            </p:extLst>
          </p:nvPr>
        </p:nvGraphicFramePr>
        <p:xfrm>
          <a:off x="4486821" y="1127282"/>
          <a:ext cx="4657180" cy="4201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6392">
                  <a:extLst>
                    <a:ext uri="{9D8B030D-6E8A-4147-A177-3AD203B41FA5}">
                      <a16:colId xmlns:a16="http://schemas.microsoft.com/office/drawing/2014/main" val="2241937568"/>
                    </a:ext>
                  </a:extLst>
                </a:gridCol>
                <a:gridCol w="1738534">
                  <a:extLst>
                    <a:ext uri="{9D8B030D-6E8A-4147-A177-3AD203B41FA5}">
                      <a16:colId xmlns:a16="http://schemas.microsoft.com/office/drawing/2014/main" val="3653769780"/>
                    </a:ext>
                  </a:extLst>
                </a:gridCol>
                <a:gridCol w="1642254">
                  <a:extLst>
                    <a:ext uri="{9D8B030D-6E8A-4147-A177-3AD203B41FA5}">
                      <a16:colId xmlns:a16="http://schemas.microsoft.com/office/drawing/2014/main" val="1303885290"/>
                    </a:ext>
                  </a:extLst>
                </a:gridCol>
              </a:tblGrid>
              <a:tr h="531760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1202021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1765598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5551143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2390761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1599660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3957655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859126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0987745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1646756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0086047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663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128551"/>
                  </a:ext>
                </a:extLst>
              </a:tr>
              <a:tr h="28523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7262080"/>
                  </a:ext>
                </a:extLst>
              </a:tr>
              <a:tr h="531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39227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D9319B-02A2-62B4-10CD-45CCE2D9BF52}"/>
              </a:ext>
            </a:extLst>
          </p:cNvPr>
          <p:cNvSpPr txBox="1"/>
          <p:nvPr/>
        </p:nvSpPr>
        <p:spPr>
          <a:xfrm>
            <a:off x="4486821" y="757945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241E0-1FE0-B568-77C0-349BEAFA62AF}"/>
              </a:ext>
            </a:extLst>
          </p:cNvPr>
          <p:cNvSpPr txBox="1"/>
          <p:nvPr/>
        </p:nvSpPr>
        <p:spPr>
          <a:xfrm>
            <a:off x="4486821" y="5391693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5F49F46-F11C-AF7C-6D43-53F9C643A176}"/>
              </a:ext>
            </a:extLst>
          </p:cNvPr>
          <p:cNvCxnSpPr/>
          <p:nvPr/>
        </p:nvCxnSpPr>
        <p:spPr>
          <a:xfrm>
            <a:off x="7397496" y="180136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586AC8F-4211-4B78-8948-F33723A65E49}"/>
              </a:ext>
            </a:extLst>
          </p:cNvPr>
          <p:cNvCxnSpPr/>
          <p:nvPr/>
        </p:nvCxnSpPr>
        <p:spPr>
          <a:xfrm>
            <a:off x="7397496" y="2111557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124DB4-E96F-4745-6051-6A39C3A2E65A}"/>
              </a:ext>
            </a:extLst>
          </p:cNvPr>
          <p:cNvCxnSpPr/>
          <p:nvPr/>
        </p:nvCxnSpPr>
        <p:spPr>
          <a:xfrm>
            <a:off x="7397496" y="242174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67009F-0F6B-9C2F-F310-DCD6D35B567C}"/>
              </a:ext>
            </a:extLst>
          </p:cNvPr>
          <p:cNvCxnSpPr/>
          <p:nvPr/>
        </p:nvCxnSpPr>
        <p:spPr>
          <a:xfrm>
            <a:off x="7397496" y="266863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9268E0-A1DA-8228-307C-F3121DDAFC74}"/>
              </a:ext>
            </a:extLst>
          </p:cNvPr>
          <p:cNvCxnSpPr/>
          <p:nvPr/>
        </p:nvCxnSpPr>
        <p:spPr>
          <a:xfrm>
            <a:off x="7397496" y="2968265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A61E1A-D205-C9EE-C415-690DDEDBD8DC}"/>
              </a:ext>
            </a:extLst>
          </p:cNvPr>
          <p:cNvCxnSpPr/>
          <p:nvPr/>
        </p:nvCxnSpPr>
        <p:spPr>
          <a:xfrm>
            <a:off x="7397496" y="326789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7A1E27-2C3F-7F26-3384-DF5C4D8C45BB}"/>
              </a:ext>
            </a:extLst>
          </p:cNvPr>
          <p:cNvCxnSpPr/>
          <p:nvPr/>
        </p:nvCxnSpPr>
        <p:spPr>
          <a:xfrm>
            <a:off x="7397496" y="351478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D0F0C8-A03C-C99B-891E-1AEE8F03C850}"/>
              </a:ext>
            </a:extLst>
          </p:cNvPr>
          <p:cNvCxnSpPr/>
          <p:nvPr/>
        </p:nvCxnSpPr>
        <p:spPr>
          <a:xfrm>
            <a:off x="7397496" y="3824973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0908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15DD6-6493-DEFD-9B65-4185F3B5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7A2B-FFF9-2698-23D8-10BAE3B74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430887"/>
          </a:xfrm>
        </p:spPr>
        <p:txBody>
          <a:bodyPr/>
          <a:lstStyle/>
          <a:p>
            <a:pPr algn="ctr"/>
            <a:r>
              <a:rPr lang="en-US" sz="2800" spc="-5"/>
              <a:t>Leisure City K-8 Enrollment </a:t>
            </a:r>
            <a:r>
              <a:rPr lang="en-US" sz="2800" spc="-40"/>
              <a:t>Trend</a:t>
            </a:r>
            <a:r>
              <a:rPr lang="en-US" sz="2800" spc="-195"/>
              <a:t> </a:t>
            </a:r>
            <a:r>
              <a:rPr lang="en-US" sz="2800" spc="-5"/>
              <a:t>Analysis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D1ED8-BD3D-C866-EA6A-00253F4B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462"/>
            <a:ext cx="4572000" cy="422016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FAEE75-A3E9-D5DD-A7AA-8B33B521F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07962"/>
              </p:ext>
            </p:extLst>
          </p:nvPr>
        </p:nvGraphicFramePr>
        <p:xfrm>
          <a:off x="4572000" y="1099462"/>
          <a:ext cx="4572000" cy="4220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636">
                  <a:extLst>
                    <a:ext uri="{9D8B030D-6E8A-4147-A177-3AD203B41FA5}">
                      <a16:colId xmlns:a16="http://schemas.microsoft.com/office/drawing/2014/main" val="853584665"/>
                    </a:ext>
                  </a:extLst>
                </a:gridCol>
                <a:gridCol w="1687794">
                  <a:extLst>
                    <a:ext uri="{9D8B030D-6E8A-4147-A177-3AD203B41FA5}">
                      <a16:colId xmlns:a16="http://schemas.microsoft.com/office/drawing/2014/main" val="593201731"/>
                    </a:ext>
                  </a:extLst>
                </a:gridCol>
                <a:gridCol w="1762570">
                  <a:extLst>
                    <a:ext uri="{9D8B030D-6E8A-4147-A177-3AD203B41FA5}">
                      <a16:colId xmlns:a16="http://schemas.microsoft.com/office/drawing/2014/main" val="152204447"/>
                    </a:ext>
                  </a:extLst>
                </a:gridCol>
              </a:tblGrid>
              <a:tr h="506187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56927876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02099244"/>
                  </a:ext>
                </a:extLst>
              </a:tr>
              <a:tr h="25794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9483071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7850994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9167757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5552153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5994648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156945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929619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9122383"/>
                  </a:ext>
                </a:extLst>
              </a:tr>
              <a:tr h="27151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944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933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0370042"/>
                  </a:ext>
                </a:extLst>
              </a:tr>
              <a:tr h="506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4175885"/>
                  </a:ext>
                </a:extLst>
              </a:tr>
              <a:tr h="506187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844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C0A572-55AD-B134-9078-84DC1370670A}"/>
              </a:ext>
            </a:extLst>
          </p:cNvPr>
          <p:cNvSpPr txBox="1"/>
          <p:nvPr/>
        </p:nvSpPr>
        <p:spPr>
          <a:xfrm>
            <a:off x="4486821" y="5391693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7596B-DF53-A000-A814-96DAAB652A0C}"/>
              </a:ext>
            </a:extLst>
          </p:cNvPr>
          <p:cNvSpPr txBox="1"/>
          <p:nvPr/>
        </p:nvSpPr>
        <p:spPr>
          <a:xfrm>
            <a:off x="4572000" y="730130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105DC0A-80F8-833F-9045-B4E6481B3FA6}"/>
              </a:ext>
            </a:extLst>
          </p:cNvPr>
          <p:cNvCxnSpPr/>
          <p:nvPr/>
        </p:nvCxnSpPr>
        <p:spPr>
          <a:xfrm>
            <a:off x="7260336" y="174650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413138-BFB9-3CD9-7F89-478864A42E90}"/>
              </a:ext>
            </a:extLst>
          </p:cNvPr>
          <p:cNvCxnSpPr/>
          <p:nvPr/>
        </p:nvCxnSpPr>
        <p:spPr>
          <a:xfrm>
            <a:off x="7260336" y="199339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F9777A-FF11-DFA7-F0A3-9326BFD12EC2}"/>
              </a:ext>
            </a:extLst>
          </p:cNvPr>
          <p:cNvCxnSpPr/>
          <p:nvPr/>
        </p:nvCxnSpPr>
        <p:spPr>
          <a:xfrm>
            <a:off x="7260336" y="231234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51D3D9-3D27-E235-A6F5-D4A73F3E2A51}"/>
              </a:ext>
            </a:extLst>
          </p:cNvPr>
          <p:cNvCxnSpPr/>
          <p:nvPr/>
        </p:nvCxnSpPr>
        <p:spPr>
          <a:xfrm>
            <a:off x="7260336" y="255923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FA1D93-4176-D47A-A507-51E87AB36FFC}"/>
              </a:ext>
            </a:extLst>
          </p:cNvPr>
          <p:cNvCxnSpPr/>
          <p:nvPr/>
        </p:nvCxnSpPr>
        <p:spPr>
          <a:xfrm>
            <a:off x="7260336" y="281437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A872DD-03B2-0ADC-8E57-645E5259B807}"/>
              </a:ext>
            </a:extLst>
          </p:cNvPr>
          <p:cNvCxnSpPr/>
          <p:nvPr/>
        </p:nvCxnSpPr>
        <p:spPr>
          <a:xfrm>
            <a:off x="7260336" y="3122573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4EB77B-21A7-3298-EA69-2586CCF28836}"/>
              </a:ext>
            </a:extLst>
          </p:cNvPr>
          <p:cNvCxnSpPr/>
          <p:nvPr/>
        </p:nvCxnSpPr>
        <p:spPr>
          <a:xfrm>
            <a:off x="7260336" y="337305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E8291A-5755-561B-3E6C-64354A58DAA9}"/>
              </a:ext>
            </a:extLst>
          </p:cNvPr>
          <p:cNvCxnSpPr/>
          <p:nvPr/>
        </p:nvCxnSpPr>
        <p:spPr>
          <a:xfrm>
            <a:off x="7260336" y="365434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50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036" y="522126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4267" y="1454665"/>
            <a:ext cx="7937207" cy="416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Air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Base K-8</a:t>
            </a:r>
            <a:r>
              <a:rPr sz="20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000">
              <a:latin typeface="Arial"/>
              <a:cs typeface="Arial"/>
            </a:endParaRPr>
          </a:p>
          <a:p>
            <a:pPr marL="527685" marR="5080" indent="-172085">
              <a:lnSpc>
                <a:spcPct val="100000"/>
              </a:lnSpc>
              <a:spcBef>
                <a:spcPts val="994"/>
              </a:spcBef>
              <a:buChar char="•"/>
              <a:tabLst>
                <a:tab pos="584200" algn="l"/>
                <a:tab pos="584835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 completely magnet school,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does not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000" spc="-1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attendance  boundaries.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Assigned current boundary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Leisure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City K-8</a:t>
            </a:r>
            <a:r>
              <a:rPr sz="2000" spc="-1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Center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  <a:tabLst>
                <a:tab pos="185420" algn="l"/>
                <a:tab pos="1256030" algn="l"/>
              </a:tabLst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</a:t>
            </a:r>
            <a:r>
              <a:rPr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at SW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 280 Street &amp; U.S.</a:t>
            </a:r>
            <a:r>
              <a:rPr sz="2000" spc="-1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en-US" sz="2000">
              <a:latin typeface="Arial"/>
              <a:cs typeface="Arial"/>
            </a:endParaRPr>
          </a:p>
          <a:p>
            <a:pPr marL="982980" lvl="1" indent="-284480">
              <a:lnSpc>
                <a:spcPct val="100000"/>
              </a:lnSpc>
              <a:spcBef>
                <a:spcPts val="995"/>
              </a:spcBef>
              <a:buChar char="•"/>
              <a:tabLst>
                <a:tab pos="871219" algn="l"/>
                <a:tab pos="179832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	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147</a:t>
            </a:r>
            <a:r>
              <a:rPr sz="20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969963" lvl="1" indent="-271463">
              <a:lnSpc>
                <a:spcPct val="100000"/>
              </a:lnSpc>
              <a:spcBef>
                <a:spcPts val="994"/>
              </a:spcBef>
              <a:buChar char="•"/>
              <a:tabLst>
                <a:tab pos="969963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296</a:t>
            </a:r>
            <a:r>
              <a:rPr sz="2000" spc="-1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2000">
              <a:latin typeface="Arial"/>
              <a:cs typeface="Arial"/>
            </a:endParaRPr>
          </a:p>
          <a:p>
            <a:pPr marL="1031875" lvl="1" indent="-333375">
              <a:lnSpc>
                <a:spcPct val="100000"/>
              </a:lnSpc>
              <a:spcBef>
                <a:spcPts val="1005"/>
              </a:spcBef>
              <a:buChar char="•"/>
              <a:tabLst>
                <a:tab pos="871219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U.S.</a:t>
            </a:r>
            <a:r>
              <a:rPr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lang="en-US" sz="2000">
              <a:latin typeface="Arial"/>
              <a:cs typeface="Arial"/>
            </a:endParaRPr>
          </a:p>
          <a:p>
            <a:pPr marL="982980" marR="3867785" lvl="1" indent="-284480">
              <a:lnSpc>
                <a:spcPct val="141500"/>
              </a:lnSpc>
              <a:buChar char="•"/>
              <a:tabLst>
                <a:tab pos="871219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280</a:t>
            </a:r>
            <a:r>
              <a:rPr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8787" y="6499431"/>
            <a:ext cx="117972" cy="836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98787" y="6499431"/>
            <a:ext cx="117629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738" y="522126"/>
            <a:ext cx="6799580" cy="1116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5525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0">
                <a:latin typeface="Arial"/>
                <a:cs typeface="Arial"/>
              </a:rPr>
              <a:t>Assigned current boundaries </a:t>
            </a:r>
            <a:r>
              <a:rPr sz="2000" b="0" spc="-5">
                <a:latin typeface="Arial"/>
                <a:cs typeface="Arial"/>
              </a:rPr>
              <a:t>for </a:t>
            </a:r>
            <a:r>
              <a:rPr sz="2000" b="0">
                <a:latin typeface="Arial"/>
                <a:cs typeface="Arial"/>
              </a:rPr>
              <a:t>Mandarin Lakes </a:t>
            </a:r>
            <a:r>
              <a:rPr sz="2000" b="0" spc="-5">
                <a:latin typeface="Arial"/>
                <a:cs typeface="Arial"/>
              </a:rPr>
              <a:t>K-8</a:t>
            </a:r>
            <a:r>
              <a:rPr sz="2000" b="0" spc="-210">
                <a:latin typeface="Arial"/>
                <a:cs typeface="Arial"/>
              </a:rPr>
              <a:t> </a:t>
            </a:r>
            <a:r>
              <a:rPr sz="2000" b="0">
                <a:latin typeface="Arial"/>
                <a:cs typeface="Arial"/>
              </a:rPr>
              <a:t>Center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738" y="1927409"/>
            <a:ext cx="575564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Florida's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Turnpike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and SW 268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796925" indent="-328613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Biscayne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lang="en-US" sz="2000" dirty="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South along coast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C-103</a:t>
            </a:r>
            <a:endParaRPr sz="2000" dirty="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along Canal C-103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 152</a:t>
            </a:r>
            <a:r>
              <a:rPr sz="20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 dirty="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Campbell</a:t>
            </a:r>
            <a:r>
              <a:rPr sz="20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endParaRPr sz="2000" dirty="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Florida's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2000" dirty="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 288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 147</a:t>
            </a:r>
            <a:r>
              <a:rPr sz="20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 dirty="0">
              <a:latin typeface="Arial"/>
              <a:cs typeface="Arial"/>
            </a:endParaRPr>
          </a:p>
          <a:p>
            <a:pPr marL="811530" indent="-342265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SW 280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 dirty="0">
              <a:latin typeface="Arial"/>
              <a:cs typeface="Arial"/>
            </a:endParaRPr>
          </a:p>
          <a:p>
            <a:pPr marL="796925" marR="2074545" indent="-328613">
              <a:lnSpc>
                <a:spcPct val="100000"/>
              </a:lnSpc>
              <a:buChar char="•"/>
              <a:tabLst>
                <a:tab pos="811530" algn="l"/>
                <a:tab pos="81216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to Florida's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r>
              <a:rPr lang="en-US" sz="2000" spc="-1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20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98787" y="6499431"/>
            <a:ext cx="118581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6738" y="522126"/>
            <a:ext cx="7770495" cy="154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5525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  <a:p>
            <a:pPr marL="12700" marR="5080">
              <a:lnSpc>
                <a:spcPct val="100000"/>
              </a:lnSpc>
              <a:spcBef>
                <a:spcPts val="980"/>
              </a:spcBef>
            </a:pPr>
            <a:r>
              <a:rPr sz="2400" b="0" spc="-5">
                <a:latin typeface="Arial"/>
                <a:cs typeface="Arial"/>
              </a:rPr>
              <a:t>Assigned current boundaries for Irving </a:t>
            </a:r>
            <a:r>
              <a:rPr sz="2400" b="0">
                <a:latin typeface="Arial"/>
                <a:cs typeface="Arial"/>
              </a:rPr>
              <a:t>&amp; </a:t>
            </a:r>
            <a:r>
              <a:rPr sz="2400" b="0" spc="-5">
                <a:latin typeface="Arial"/>
                <a:cs typeface="Arial"/>
              </a:rPr>
              <a:t>Beatrice Peskoe  K-8</a:t>
            </a:r>
            <a:r>
              <a:rPr sz="2400" b="0" spc="-90">
                <a:latin typeface="Arial"/>
                <a:cs typeface="Arial"/>
              </a:rPr>
              <a:t> </a:t>
            </a:r>
            <a:r>
              <a:rPr sz="2400" b="0" spc="-5">
                <a:latin typeface="Arial"/>
                <a:cs typeface="Arial"/>
              </a:rPr>
              <a:t>Center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738" y="2414634"/>
            <a:ext cx="6267824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Begin at SW 147 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Avenue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288</a:t>
            </a:r>
            <a:r>
              <a:rPr sz="24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4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812165" algn="l"/>
                <a:tab pos="812800" algn="l"/>
              </a:tabLst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Florida's</a:t>
            </a:r>
            <a:r>
              <a:rPr sz="24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lang="en-US" sz="24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304</a:t>
            </a:r>
            <a:r>
              <a:rPr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4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152</a:t>
            </a:r>
            <a:r>
              <a:rPr sz="2400" spc="-20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4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296</a:t>
            </a:r>
            <a:r>
              <a:rPr sz="24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400">
              <a:latin typeface="Arial"/>
              <a:cs typeface="Arial"/>
            </a:endParaRPr>
          </a:p>
          <a:p>
            <a:pPr marL="812800" indent="-342900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147</a:t>
            </a:r>
            <a:r>
              <a:rPr sz="2400" spc="-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400">
              <a:latin typeface="Arial"/>
              <a:cs typeface="Arial"/>
            </a:endParaRPr>
          </a:p>
          <a:p>
            <a:pPr marL="858838" marR="1792605" indent="-388938">
              <a:lnSpc>
                <a:spcPct val="100000"/>
              </a:lnSpc>
              <a:buChar char="•"/>
              <a:tabLst>
                <a:tab pos="812165" algn="l"/>
                <a:tab pos="812800" algn="l"/>
              </a:tabLst>
            </a:pP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4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SW 288</a:t>
            </a:r>
            <a:r>
              <a:rPr sz="24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lang="en-US" sz="2400" spc="-5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400" spc="-5">
                <a:solidFill>
                  <a:srgbClr val="FFFFFF"/>
                </a:solidFill>
                <a:latin typeface="Arial"/>
                <a:cs typeface="Arial"/>
              </a:rPr>
              <a:t>  point of</a:t>
            </a:r>
            <a:r>
              <a:rPr lang="en-US" sz="24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3356" y="297496"/>
            <a:ext cx="679704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65"/>
              <a:t> </a:t>
            </a:r>
            <a:r>
              <a:rPr sz="4400" spc="-5"/>
              <a:t>Boundary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66</a:t>
            </a:r>
            <a:endParaRPr sz="1000">
              <a:latin typeface="Century Gothic"/>
              <a:cs typeface="Century Gothic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453681" y="1196807"/>
          <a:ext cx="2635774" cy="5002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7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695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AREA</a:t>
                      </a:r>
                      <a:endParaRPr sz="1200">
                        <a:latin typeface="Corbel"/>
                        <a:cs typeface="Corbe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b="1" spc="-5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DESCRIPTION</a:t>
                      </a:r>
                      <a:endParaRPr sz="1200">
                        <a:latin typeface="Corbel"/>
                        <a:cs typeface="Corbe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9839">
                <a:tc>
                  <a:txBody>
                    <a:bodyPr/>
                    <a:lstStyle/>
                    <a:p>
                      <a:pPr marL="161290" marR="156210" indent="7620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3200" b="1">
                          <a:latin typeface="Corbel"/>
                          <a:cs typeface="Corbel"/>
                        </a:rPr>
                        <a:t>A  D  E</a:t>
                      </a:r>
                      <a:endParaRPr sz="3200">
                        <a:latin typeface="Corbel"/>
                        <a:cs typeface="Corbe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8699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Proposed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new 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for Leisure 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City K-8 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incorporating Area D  reassigned from  Mandarin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Lakes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to 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Leisure City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 and 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rea E reassigned</a:t>
                      </a:r>
                      <a:r>
                        <a:rPr sz="1600" spc="2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from</a:t>
                      </a:r>
                      <a:endParaRPr sz="1600">
                        <a:latin typeface="Corbel"/>
                        <a:cs typeface="Corbel"/>
                      </a:endParaRPr>
                    </a:p>
                    <a:p>
                      <a:pPr marL="84455" marR="441959">
                        <a:lnSpc>
                          <a:spcPct val="100000"/>
                        </a:lnSpc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I.B. </a:t>
                      </a:r>
                      <a:r>
                        <a:rPr sz="1600" spc="-25">
                          <a:latin typeface="Corbel"/>
                          <a:cs typeface="Corbel"/>
                        </a:rPr>
                        <a:t>Peskoe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to  Leisure City</a:t>
                      </a:r>
                      <a:r>
                        <a:rPr sz="1600" spc="-95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 marL="182880" marR="168910" indent="-825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3200" b="1">
                          <a:latin typeface="Corbel"/>
                          <a:cs typeface="Corbel"/>
                        </a:rPr>
                        <a:t>B  C</a:t>
                      </a:r>
                      <a:endParaRPr sz="32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10985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Proposed: New  boundary for I.B.  </a:t>
                      </a:r>
                      <a:r>
                        <a:rPr sz="1600" spc="-25">
                          <a:latin typeface="Corbel"/>
                          <a:cs typeface="Corbel"/>
                        </a:rPr>
                        <a:t>Peskoe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 combines 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its remaining  boundary with the  area currently  assigned to Mandarin 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Lakes</a:t>
                      </a:r>
                      <a:r>
                        <a:rPr sz="1600" spc="-5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K-8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09156" y="1171930"/>
            <a:ext cx="6239814" cy="5550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8095" y="517499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/>
          <p:nvPr/>
        </p:nvSpPr>
        <p:spPr>
          <a:xfrm>
            <a:off x="8298787" y="6499431"/>
            <a:ext cx="117972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7340" y="1319386"/>
            <a:ext cx="8582277" cy="541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0575">
              <a:lnSpc>
                <a:spcPct val="100000"/>
              </a:lnSpc>
            </a:pP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Proposed boundary for </a:t>
            </a:r>
            <a:r>
              <a:rPr sz="1700" b="1" spc="-10">
                <a:solidFill>
                  <a:srgbClr val="FFFFFF"/>
                </a:solidFill>
                <a:latin typeface="Arial"/>
                <a:cs typeface="Arial"/>
              </a:rPr>
              <a:t>Areas </a:t>
            </a:r>
            <a:r>
              <a:rPr sz="1700" b="1" spc="-20">
                <a:solidFill>
                  <a:srgbClr val="FFFFFF"/>
                </a:solidFill>
                <a:latin typeface="Arial"/>
                <a:cs typeface="Arial"/>
              </a:rPr>
              <a:t>A, 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D, &amp;</a:t>
            </a:r>
            <a:r>
              <a:rPr sz="1700" b="1" spc="-1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700">
              <a:latin typeface="Arial"/>
              <a:cs typeface="Arial"/>
            </a:endParaRPr>
          </a:p>
          <a:p>
            <a:pPr marL="140335">
              <a:lnSpc>
                <a:spcPct val="100000"/>
              </a:lnSpc>
              <a:spcBef>
                <a:spcPts val="1390"/>
              </a:spcBef>
            </a:pP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Schools </a:t>
            </a:r>
            <a:r>
              <a:rPr sz="1700" b="1" spc="-5">
                <a:solidFill>
                  <a:srgbClr val="FFFFFF"/>
                </a:solidFill>
                <a:latin typeface="Arial"/>
                <a:cs typeface="Arial"/>
              </a:rPr>
              <a:t>Impacted: Leisure City 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K-8, I &amp; B </a:t>
            </a:r>
            <a:r>
              <a:rPr lang="en-US" sz="1700" b="1" err="1">
                <a:solidFill>
                  <a:srgbClr val="FFFFFF"/>
                </a:solidFill>
                <a:latin typeface="Arial"/>
                <a:cs typeface="Arial"/>
              </a:rPr>
              <a:t>Peskoe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 K-8, &amp; </a:t>
            </a:r>
            <a:r>
              <a:rPr sz="1700" b="1" spc="-5">
                <a:solidFill>
                  <a:srgbClr val="FFFFFF"/>
                </a:solidFill>
                <a:latin typeface="Arial"/>
                <a:cs typeface="Arial"/>
              </a:rPr>
              <a:t>Mandarin 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Lakes</a:t>
            </a:r>
            <a:r>
              <a:rPr sz="1700" b="1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>
                <a:solidFill>
                  <a:srgbClr val="FFFFFF"/>
                </a:solidFill>
                <a:latin typeface="Arial"/>
                <a:cs typeface="Arial"/>
              </a:rPr>
              <a:t>K-8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Begin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at U.S. 1 and SW 280</a:t>
            </a:r>
            <a:r>
              <a:rPr sz="2000" spc="-11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796925" indent="-327025">
              <a:lnSpc>
                <a:spcPct val="100000"/>
              </a:lnSpc>
              <a:spcBef>
                <a:spcPts val="12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East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Florida's</a:t>
            </a:r>
            <a:r>
              <a:rPr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lang="en-US"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288</a:t>
            </a:r>
            <a:r>
              <a:rPr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7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147</a:t>
            </a:r>
            <a:r>
              <a:rPr sz="20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South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304</a:t>
            </a:r>
            <a:r>
              <a:rPr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152</a:t>
            </a:r>
            <a:r>
              <a:rPr sz="2000" spc="-2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7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296</a:t>
            </a:r>
            <a:r>
              <a:rPr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2000">
              <a:latin typeface="Arial"/>
              <a:cs typeface="Arial"/>
            </a:endParaRPr>
          </a:p>
          <a:p>
            <a:pPr marL="812165" indent="-342900">
              <a:lnSpc>
                <a:spcPct val="100000"/>
              </a:lnSpc>
              <a:spcBef>
                <a:spcPts val="128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U.S.</a:t>
            </a:r>
            <a:r>
              <a:rPr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  <a:p>
            <a:pPr marL="796925" marR="4559300" indent="-327025">
              <a:lnSpc>
                <a:spcPct val="153000"/>
              </a:lnSpc>
              <a:spcBef>
                <a:spcPts val="10"/>
              </a:spcBef>
              <a:buChar char="•"/>
              <a:tabLst>
                <a:tab pos="812165" algn="l"/>
                <a:tab pos="812800" algn="l"/>
              </a:tabLst>
            </a:pP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SW 280</a:t>
            </a:r>
            <a:r>
              <a:rPr sz="20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lang="en-US" sz="20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lang="en-US"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173" y="517499"/>
            <a:ext cx="72637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Recommended</a:t>
            </a:r>
            <a:r>
              <a:rPr sz="4400" spc="-105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/>
          <p:nvPr/>
        </p:nvSpPr>
        <p:spPr>
          <a:xfrm>
            <a:off x="8298787" y="6499431"/>
            <a:ext cx="118137" cy="8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6738" y="1318878"/>
            <a:ext cx="8158501" cy="5566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0870" algn="ctr">
              <a:lnSpc>
                <a:spcPct val="100000"/>
              </a:lnSpc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Proposed Boundary </a:t>
            </a:r>
            <a:r>
              <a:rPr sz="1800" b="1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b="1" spc="-15">
                <a:solidFill>
                  <a:srgbClr val="FFFFFF"/>
                </a:solidFill>
                <a:latin typeface="Arial"/>
                <a:cs typeface="Arial"/>
              </a:rPr>
              <a:t>Areas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B &amp;</a:t>
            </a:r>
            <a:r>
              <a:rPr sz="1800" b="1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1800">
              <a:latin typeface="Arial"/>
              <a:cs typeface="Arial"/>
            </a:endParaRPr>
          </a:p>
          <a:p>
            <a:pPr marL="610870" algn="ctr">
              <a:lnSpc>
                <a:spcPct val="100000"/>
              </a:lnSpc>
              <a:spcBef>
                <a:spcPts val="1405"/>
              </a:spcBef>
            </a:pP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Schools Impacted: </a:t>
            </a:r>
            <a:r>
              <a:rPr sz="1800" b="1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&amp; B </a:t>
            </a:r>
            <a:r>
              <a:rPr lang="en-US" sz="1800" b="1" spc="-10" err="1">
                <a:solidFill>
                  <a:srgbClr val="FFFFFF"/>
                </a:solidFill>
                <a:latin typeface="Arial"/>
                <a:cs typeface="Arial"/>
              </a:rPr>
              <a:t>Peskoe</a:t>
            </a:r>
            <a:r>
              <a:rPr sz="1800" b="1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K-8 and Mandarin </a:t>
            </a:r>
            <a:r>
              <a:rPr sz="1800" b="1" spc="-10">
                <a:solidFill>
                  <a:srgbClr val="FFFFFF"/>
                </a:solidFill>
                <a:latin typeface="Arial"/>
                <a:cs typeface="Arial"/>
              </a:rPr>
              <a:t>Lakes</a:t>
            </a:r>
            <a:r>
              <a:rPr sz="1800" b="1" spc="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FFFFFF"/>
                </a:solidFill>
                <a:latin typeface="Arial"/>
                <a:cs typeface="Arial"/>
              </a:rPr>
              <a:t>K-8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65"/>
              </a:spcBef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Begin SW 304 Street and SW 147</a:t>
            </a: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742950" indent="-273050">
              <a:lnSpc>
                <a:spcPct val="100000"/>
              </a:lnSpc>
              <a:spcBef>
                <a:spcPts val="118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North, along the Florida's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Turnpike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SW 288</a:t>
            </a:r>
            <a:r>
              <a:rPr sz="16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lang="en-US"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8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the Florida's</a:t>
            </a:r>
            <a:r>
              <a:rPr sz="1600" spc="-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7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South, along the Florida's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Turnpike 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Campbell</a:t>
            </a:r>
            <a:r>
              <a:rPr sz="1600" spc="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Drive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85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to SW 152</a:t>
            </a:r>
            <a:r>
              <a:rPr sz="16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85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East along Canal C-103 to Biscayne</a:t>
            </a:r>
            <a:r>
              <a:rPr sz="16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Bay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7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North to SW 268</a:t>
            </a:r>
            <a:r>
              <a:rPr sz="16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8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Florida's</a:t>
            </a:r>
            <a:r>
              <a:rPr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8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SW 288</a:t>
            </a:r>
            <a:r>
              <a:rPr sz="1600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600">
              <a:latin typeface="Arial"/>
              <a:cs typeface="Arial"/>
            </a:endParaRPr>
          </a:p>
          <a:p>
            <a:pPr marL="756285" indent="-286385">
              <a:lnSpc>
                <a:spcPct val="100000"/>
              </a:lnSpc>
              <a:spcBef>
                <a:spcPts val="1170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to SW 147</a:t>
            </a:r>
            <a:r>
              <a:rPr sz="1600" spc="-10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600">
              <a:latin typeface="Arial"/>
              <a:cs typeface="Arial"/>
            </a:endParaRPr>
          </a:p>
          <a:p>
            <a:pPr marL="742950" marR="4341495" indent="-273050">
              <a:lnSpc>
                <a:spcPts val="3110"/>
              </a:lnSpc>
              <a:spcBef>
                <a:spcPts val="295"/>
              </a:spcBef>
              <a:buChar char="•"/>
              <a:tabLst>
                <a:tab pos="756285" algn="l"/>
                <a:tab pos="756920" algn="l"/>
              </a:tabLst>
            </a:pP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South to SW 304 Street</a:t>
            </a:r>
            <a:r>
              <a:rPr lang="en-US" sz="1600" spc="-5">
                <a:solidFill>
                  <a:srgbClr val="FFFFFF"/>
                </a:solidFill>
                <a:latin typeface="Arial"/>
                <a:cs typeface="Arial"/>
              </a:rPr>
              <a:t>,  </a:t>
            </a:r>
          </a:p>
          <a:p>
            <a:pPr marL="469900" marR="4341495">
              <a:lnSpc>
                <a:spcPts val="3110"/>
              </a:lnSpc>
              <a:spcBef>
                <a:spcPts val="295"/>
              </a:spcBef>
              <a:tabLst>
                <a:tab pos="756285" algn="l"/>
                <a:tab pos="756920" algn="l"/>
              </a:tabLst>
            </a:pPr>
            <a:r>
              <a:rPr lang="en-US" sz="1600" spc="-5">
                <a:solidFill>
                  <a:srgbClr val="FFFFFF"/>
                </a:solidFill>
                <a:latin typeface="Arial"/>
                <a:cs typeface="Arial"/>
              </a:rPr>
              <a:t>    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600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>
                <a:solidFill>
                  <a:srgbClr val="FFFFFF"/>
                </a:solidFill>
                <a:latin typeface="Arial"/>
                <a:cs typeface="Arial"/>
              </a:rPr>
              <a:t>beginning</a:t>
            </a:r>
            <a:r>
              <a:rPr lang="en-US" sz="1600" spc="-5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9966" y="156209"/>
            <a:ext cx="18884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/>
              <a:t>E</a:t>
            </a:r>
            <a:r>
              <a:rPr lang="en-US" sz="3600" spc="-5"/>
              <a:t>ffects</a:t>
            </a:r>
            <a:endParaRPr lang="en-US" sz="3600"/>
          </a:p>
        </p:txBody>
      </p:sp>
      <p:sp>
        <p:nvSpPr>
          <p:cNvPr id="4" name="object 4"/>
          <p:cNvSpPr txBox="1"/>
          <p:nvPr/>
        </p:nvSpPr>
        <p:spPr>
          <a:xfrm>
            <a:off x="168678" y="1290306"/>
            <a:ext cx="8805772" cy="427552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indent="-342900">
              <a:buFont typeface="Arial"/>
              <a:buChar char="•"/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r>
              <a:rPr lang="en-US" sz="2200" spc="5">
                <a:solidFill>
                  <a:schemeClr val="bg1"/>
                </a:solidFill>
                <a:latin typeface="Arial"/>
                <a:cs typeface="Arial"/>
              </a:rPr>
              <a:t>Establish new boundaries for Leisure City K-8 and Irving &amp; Beatrice </a:t>
            </a:r>
            <a:r>
              <a:rPr lang="en-US" sz="2200" spc="5" err="1">
                <a:solidFill>
                  <a:schemeClr val="bg1"/>
                </a:solidFill>
                <a:latin typeface="Arial"/>
                <a:cs typeface="Arial"/>
              </a:rPr>
              <a:t>Peskoe</a:t>
            </a:r>
            <a:r>
              <a:rPr lang="en-US" sz="2200" spc="5">
                <a:solidFill>
                  <a:schemeClr val="bg1"/>
                </a:solidFill>
                <a:latin typeface="Arial"/>
                <a:cs typeface="Arial"/>
              </a:rPr>
              <a:t> K-8 to include Mandarin Lakes boundary.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355600" marR="563880" indent="-342900">
              <a:lnSpc>
                <a:spcPts val="2160"/>
              </a:lnSpc>
              <a:buFont typeface="Arial"/>
              <a:buChar char="•"/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endParaRPr lang="en-US" sz="2200" spc="5">
              <a:solidFill>
                <a:schemeClr val="bg1"/>
              </a:solidFill>
              <a:latin typeface="Arial"/>
              <a:ea typeface="Calibri"/>
              <a:cs typeface="Arial"/>
            </a:endParaRPr>
          </a:p>
          <a:p>
            <a:pPr marL="355600" marR="123825" indent="-342900" algn="just">
              <a:lnSpc>
                <a:spcPts val="2810"/>
              </a:lnSpc>
              <a:buFont typeface="Arial"/>
              <a:buChar char="•"/>
              <a:tabLst>
                <a:tab pos="185420" algn="l"/>
              </a:tabLst>
            </a:pP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Beginning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the 2026-2027 school </a:t>
            </a:r>
            <a:r>
              <a:rPr lang="en-US" sz="2200" spc="-30">
                <a:solidFill>
                  <a:srgbClr val="FFFFFF"/>
                </a:solidFill>
                <a:latin typeface="Arial"/>
                <a:cs typeface="Arial"/>
              </a:rPr>
              <a:t>year,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Mandarin  Lakes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K8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transition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either Leisure City 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K-8 or I &amp; B </a:t>
            </a:r>
            <a:r>
              <a:rPr lang="en-US" sz="2200" spc="5" err="1">
                <a:solidFill>
                  <a:srgbClr val="FFFFFF"/>
                </a:solidFill>
                <a:latin typeface="Arial"/>
                <a:cs typeface="Arial"/>
              </a:rPr>
              <a:t>Peskoe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K-8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according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the proposed  boundary</a:t>
            </a:r>
            <a:r>
              <a:rPr lang="en-US" sz="22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changes.</a:t>
            </a:r>
            <a:endParaRPr lang="en-US"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lang="en-US" sz="2200">
              <a:latin typeface="Times New Roman"/>
              <a:cs typeface="Times New Roman"/>
            </a:endParaRPr>
          </a:p>
          <a:p>
            <a:pPr marL="355600" marR="123825" indent="-342900">
              <a:buFont typeface="Arial"/>
              <a:buChar char="•"/>
              <a:tabLst>
                <a:tab pos="185420" algn="l"/>
              </a:tabLst>
            </a:pP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Beginning with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the 2026-2027 school </a:t>
            </a:r>
            <a:r>
              <a:rPr lang="en-US" sz="2200" spc="-30">
                <a:solidFill>
                  <a:srgbClr val="FFFFFF"/>
                </a:solidFill>
                <a:latin typeface="Arial"/>
                <a:cs typeface="Arial"/>
              </a:rPr>
              <a:t>year,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all Air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Base 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K8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students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relocate </a:t>
            </a:r>
            <a:r>
              <a:rPr lang="en-US" sz="2200" spc="-5">
                <a:solidFill>
                  <a:srgbClr val="FFFFFF"/>
                </a:solidFill>
                <a:latin typeface="Arial"/>
                <a:cs typeface="Arial"/>
              </a:rPr>
              <a:t>to the current </a:t>
            </a:r>
            <a:r>
              <a:rPr lang="en-US" sz="2200" spc="5">
                <a:solidFill>
                  <a:srgbClr val="FFFFFF"/>
                </a:solidFill>
                <a:latin typeface="Arial"/>
                <a:cs typeface="Arial"/>
              </a:rPr>
              <a:t>Mandarin Lakes</a:t>
            </a:r>
            <a:r>
              <a:rPr lang="en-US" sz="22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K-8 facility.</a:t>
            </a:r>
          </a:p>
          <a:p>
            <a:pPr marL="355600" marR="123825" indent="-342900">
              <a:buFont typeface="Arial"/>
              <a:buChar char="•"/>
              <a:tabLst>
                <a:tab pos="185420" algn="l"/>
              </a:tabLst>
            </a:pPr>
            <a:endParaRPr lang="en-US" sz="220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5080" indent="-342900">
              <a:lnSpc>
                <a:spcPts val="2160"/>
              </a:lnSpc>
              <a:spcBef>
                <a:spcPts val="5"/>
              </a:spcBef>
              <a:buFont typeface="Arial"/>
              <a:buChar char="•"/>
              <a:tabLst>
                <a:tab pos="185420" algn="l"/>
              </a:tabLst>
            </a:pPr>
            <a:r>
              <a:rPr lang="en-US" sz="2200">
                <a:solidFill>
                  <a:srgbClr val="FFFFFF"/>
                </a:solidFill>
                <a:latin typeface="Arial"/>
                <a:cs typeface="Arial"/>
              </a:rPr>
              <a:t>Efficient use of existing physical infrastructure at Mandarin Lakes K-8</a:t>
            </a: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184785" marR="123825" indent="-172085">
              <a:buFont typeface="Arial"/>
              <a:buChar char="•"/>
              <a:tabLst>
                <a:tab pos="185420" algn="l"/>
              </a:tabLst>
            </a:pPr>
            <a:endParaRPr lang="en-US" sz="20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011F6D7-F321-762B-E8F3-7C0B83628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9EA5AE3-2469-0C1F-889B-F5541C32CDE8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4FCF808-CF53-820C-C682-35667E3B4E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1933" y="109491"/>
            <a:ext cx="1888489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indent="12700">
              <a:lnSpc>
                <a:spcPct val="100000"/>
              </a:lnSpc>
            </a:pPr>
            <a:r>
              <a:rPr lang="en-US" sz="3600"/>
              <a:t>E</a:t>
            </a:r>
            <a:r>
              <a:rPr lang="en-US" sz="3600" spc="-5"/>
              <a:t>ffects</a:t>
            </a:r>
            <a:endParaRPr lang="en-US"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9E5A052-579F-935B-47E6-81D242D3E798}"/>
              </a:ext>
            </a:extLst>
          </p:cNvPr>
          <p:cNvSpPr txBox="1"/>
          <p:nvPr/>
        </p:nvSpPr>
        <p:spPr>
          <a:xfrm>
            <a:off x="192657" y="661273"/>
            <a:ext cx="8749789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123825" algn="ctr"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r>
              <a:rPr lang="en-US" sz="2000" b="1">
                <a:solidFill>
                  <a:srgbClr val="FFFFFF"/>
                </a:solidFill>
                <a:latin typeface="Arial"/>
                <a:cs typeface="Arial"/>
              </a:rPr>
              <a:t>ACADEMIC AND EXTRA CURRICULAR OFFERINGS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23825" algn="ctr"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endParaRPr lang="en-US" sz="2000" b="1">
              <a:solidFill>
                <a:srgbClr val="FFFFFF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5258679-9FE8-A9FE-068E-1F5849428253}"/>
              </a:ext>
            </a:extLst>
          </p:cNvPr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90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F719E0-8457-6E2D-7B46-DE68F1AB9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7816"/>
            <a:ext cx="9144000" cy="492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5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B3ED3-AC6C-7420-B364-A886265D8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12E587A-ED41-12F7-C7BA-9DF71E048D3F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362" y="136525"/>
            <a:ext cx="8703276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CAB5F-6996-1956-50D6-713A75914D72}"/>
              </a:ext>
            </a:extLst>
          </p:cNvPr>
          <p:cNvSpPr txBox="1"/>
          <p:nvPr/>
        </p:nvSpPr>
        <p:spPr>
          <a:xfrm>
            <a:off x="92869" y="759234"/>
            <a:ext cx="8943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 Black" panose="020B0A04020102020204" pitchFamily="34" charset="0"/>
              </a:rPr>
              <a:t>Parkway Elementary School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Trend Analysis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D5D905-4E3A-C519-D499-B54C0E567EA3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375742" y="1541268"/>
          <a:ext cx="4006546" cy="4754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063414314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103334683"/>
                    </a:ext>
                  </a:extLst>
                </a:gridCol>
                <a:gridCol w="1408913">
                  <a:extLst>
                    <a:ext uri="{9D8B030D-6E8A-4147-A177-3AD203B41FA5}">
                      <a16:colId xmlns:a16="http://schemas.microsoft.com/office/drawing/2014/main" val="2296147064"/>
                    </a:ext>
                  </a:extLst>
                </a:gridCol>
              </a:tblGrid>
              <a:tr h="44047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GRADE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2024 - 2025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2025 - 2026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8060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45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97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387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8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1397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46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22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98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Incoming Cohort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B9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20254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*Data pulled from February 2025 &amp; February 2026 FTE Surveys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73071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AAEB74-5C29-BB52-04B7-3AC13B42696E}"/>
              </a:ext>
            </a:extLst>
          </p:cNvPr>
          <p:cNvGraphicFramePr>
            <a:graphicFrameLocks noGrp="1"/>
          </p:cNvGraphicFramePr>
          <p:nvPr/>
        </p:nvGraphicFramePr>
        <p:xfrm>
          <a:off x="4928124" y="1671360"/>
          <a:ext cx="4030524" cy="3429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{5202B0CA-FC54-4496-8BCA-5EF66A818D29}</a:tableStyleId>
              </a:tblPr>
              <a:tblGrid>
                <a:gridCol w="1343508">
                  <a:extLst>
                    <a:ext uri="{9D8B030D-6E8A-4147-A177-3AD203B41FA5}">
                      <a16:colId xmlns:a16="http://schemas.microsoft.com/office/drawing/2014/main" val="3160261827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782481586"/>
                    </a:ext>
                  </a:extLst>
                </a:gridCol>
                <a:gridCol w="1343508">
                  <a:extLst>
                    <a:ext uri="{9D8B030D-6E8A-4147-A177-3AD203B41FA5}">
                      <a16:colId xmlns:a16="http://schemas.microsoft.com/office/drawing/2014/main" val="392654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UTILIZATION &amp; CAPACITY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UTILIZATION</a:t>
                      </a:r>
                    </a:p>
                    <a:p>
                      <a:pPr algn="ctr"/>
                      <a:r>
                        <a:rPr 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(CAPACITY: 478)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1022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250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52.3%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65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230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48.1%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88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216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45.2%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66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216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45.2%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7163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178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37.2%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033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 138*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DengXian" panose="02010600030101010101" pitchFamily="2" charset="-122"/>
                        </a:rPr>
                        <a:t> 28.9%*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88397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Enrollment Data: ARDA, Capacity Data: FISH Reports</a:t>
                      </a:r>
                    </a:p>
                    <a:p>
                      <a:pPr algn="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PARI 3/30/2026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71921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EEDF2AF-C91E-84A0-060F-16A2887A6BD4}"/>
              </a:ext>
            </a:extLst>
          </p:cNvPr>
          <p:cNvGrpSpPr/>
          <p:nvPr/>
        </p:nvGrpSpPr>
        <p:grpSpPr>
          <a:xfrm>
            <a:off x="2702879" y="2276267"/>
            <a:ext cx="558938" cy="1981833"/>
            <a:chOff x="2899602" y="2561511"/>
            <a:chExt cx="1156828" cy="180975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60AD21A-F86B-95BE-F1A2-71E75FC6601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925843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82CE5BC-2B0C-5BC8-3CA3-5C3206DBA80C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290174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91E411D-AFF3-477E-7251-6B99F3779945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3654505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C78868-2080-05F2-3C59-1AF9100E56EA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4018836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FD2B0D4-C6DA-C258-3B7C-3E5C2C85B52C}"/>
                </a:ext>
              </a:extLst>
            </p:cNvPr>
            <p:cNvCxnSpPr>
              <a:cxnSpLocks/>
            </p:cNvCxnSpPr>
            <p:nvPr/>
          </p:nvCxnSpPr>
          <p:spPr>
            <a:xfrm>
              <a:off x="2899602" y="2561511"/>
              <a:ext cx="1156828" cy="352425"/>
            </a:xfrm>
            <a:prstGeom prst="straightConnector1">
              <a:avLst/>
            </a:prstGeom>
            <a:ln w="25400">
              <a:solidFill>
                <a:srgbClr val="1C376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93538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D677A2-DD24-6AA8-BED6-7896EECC0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5FAB265-122D-A1D2-8289-997319A3BDA4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B86FACE-A3DE-CE57-766A-096E7E702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66" y="156209"/>
            <a:ext cx="18884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/>
              <a:t>E</a:t>
            </a:r>
            <a:r>
              <a:rPr lang="en-US" sz="3600" spc="-5"/>
              <a:t>ffects</a:t>
            </a:r>
            <a:endParaRPr lang="en-US"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D15809-CDD5-0048-5EFB-414AF076862B}"/>
              </a:ext>
            </a:extLst>
          </p:cNvPr>
          <p:cNvSpPr txBox="1"/>
          <p:nvPr/>
        </p:nvSpPr>
        <p:spPr>
          <a:xfrm>
            <a:off x="168678" y="978579"/>
            <a:ext cx="880577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indent="-342900">
              <a:buFont typeface="Arial"/>
              <a:buChar char="•"/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endParaRPr lang="en-US" sz="800" spc="5">
              <a:solidFill>
                <a:schemeClr val="bg1"/>
              </a:solidFill>
              <a:latin typeface="Arial"/>
              <a:cs typeface="Arial"/>
            </a:endParaRPr>
          </a:p>
          <a:p>
            <a:pPr marL="184785" marR="123825" indent="-172085">
              <a:buFont typeface="Arial"/>
              <a:buChar char="•"/>
              <a:tabLst>
                <a:tab pos="185420" algn="l"/>
              </a:tabLs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CE54C51-7A1D-2E4B-1569-82D1055366C7}"/>
              </a:ext>
            </a:extLst>
          </p:cNvPr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65815A-8563-FFAF-E6D0-65B316750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335210"/>
              </p:ext>
            </p:extLst>
          </p:nvPr>
        </p:nvGraphicFramePr>
        <p:xfrm>
          <a:off x="942530" y="1160367"/>
          <a:ext cx="7258050" cy="3750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4271834177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986132097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29246778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229549501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Air Base K-8 Center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4321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723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8167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1,473*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1,471*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21347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1,171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1,508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1,508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68330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96.92%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97.6%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97.5%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64277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1,268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1,508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1,508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249399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89.51%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97.6%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97.5%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333114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CA853F5E-7BCD-18EF-D80E-4CD9D2AD4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1" y="5358434"/>
            <a:ext cx="8372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*300 additional student stations will be created by the move of Air Base K-8 Center to the building currently housing Mandarin Lakes K-8.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374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89FCB8-1E76-216E-B65E-7C282D25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5B258AA-9346-D38E-E3DE-CF06061A7DED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8F60867-9E3E-9EA1-9DA9-AA784A7D7E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66" y="156209"/>
            <a:ext cx="18884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/>
              <a:t>E</a:t>
            </a:r>
            <a:r>
              <a:rPr lang="en-US" sz="3600" spc="-5"/>
              <a:t>ffects</a:t>
            </a:r>
            <a:endParaRPr lang="en-US"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FC2760D-C500-3BB3-AD6E-DC3C5BF3A3AE}"/>
              </a:ext>
            </a:extLst>
          </p:cNvPr>
          <p:cNvSpPr txBox="1"/>
          <p:nvPr/>
        </p:nvSpPr>
        <p:spPr>
          <a:xfrm>
            <a:off x="168678" y="978579"/>
            <a:ext cx="880577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indent="-342900">
              <a:buFont typeface="Arial"/>
              <a:buChar char="•"/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endParaRPr lang="en-US" sz="800" spc="5">
              <a:solidFill>
                <a:schemeClr val="bg1"/>
              </a:solidFill>
              <a:latin typeface="Arial"/>
              <a:cs typeface="Arial"/>
            </a:endParaRPr>
          </a:p>
          <a:p>
            <a:pPr marL="184785" marR="123825" indent="-172085">
              <a:buFont typeface="Arial"/>
              <a:buChar char="•"/>
              <a:tabLst>
                <a:tab pos="185420" algn="l"/>
              </a:tabLs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130AB76-A974-ACB5-876E-FD0BDD8A10B8}"/>
              </a:ext>
            </a:extLst>
          </p:cNvPr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C8077B-4313-03F8-D610-4BDEE6931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69019"/>
              </p:ext>
            </p:extLst>
          </p:nvPr>
        </p:nvGraphicFramePr>
        <p:xfrm>
          <a:off x="942539" y="1333183"/>
          <a:ext cx="7258050" cy="3750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159337447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859020752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632040114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712356376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Leisure City 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337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61488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6175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1,037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1036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1044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6553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04173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91.12%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91.03%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91.73%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40368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1,138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20819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91.12%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91.03%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91.73%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118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896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C855D2F-BF39-6C48-C51E-A73A88AAA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F82003-125E-B59F-D4B3-07347D8B9868}"/>
              </a:ext>
            </a:extLst>
          </p:cNvPr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1ABA8F7-FE49-6BA4-2338-7500B8B40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9966" y="156209"/>
            <a:ext cx="18884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600"/>
              <a:t>E</a:t>
            </a:r>
            <a:r>
              <a:rPr lang="en-US" sz="3600" spc="-5"/>
              <a:t>ffects</a:t>
            </a:r>
            <a:endParaRPr lang="en-US"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6772F9E-F7A1-7DF8-328F-7DDABDCCD662}"/>
              </a:ext>
            </a:extLst>
          </p:cNvPr>
          <p:cNvSpPr txBox="1"/>
          <p:nvPr/>
        </p:nvSpPr>
        <p:spPr>
          <a:xfrm>
            <a:off x="168678" y="978579"/>
            <a:ext cx="880577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355600" indent="-342900">
              <a:buFont typeface="Arial"/>
              <a:buChar char="•"/>
              <a:tabLst>
                <a:tab pos="185420" algn="l"/>
                <a:tab pos="1587500" algn="l"/>
                <a:tab pos="1883410" algn="l"/>
                <a:tab pos="2312670" algn="l"/>
                <a:tab pos="2402205" algn="l"/>
                <a:tab pos="2747010" algn="l"/>
                <a:tab pos="3162300" algn="l"/>
                <a:tab pos="3549650" algn="l"/>
                <a:tab pos="4216400" algn="l"/>
                <a:tab pos="4272915" algn="l"/>
                <a:tab pos="4902200" algn="l"/>
                <a:tab pos="4940300" algn="l"/>
                <a:tab pos="5645150" algn="l"/>
                <a:tab pos="6509384" algn="l"/>
                <a:tab pos="6607809" algn="l"/>
                <a:tab pos="6657975" algn="l"/>
                <a:tab pos="6979920" algn="l"/>
              </a:tabLst>
            </a:pPr>
            <a:endParaRPr lang="en-US" sz="800" spc="5">
              <a:solidFill>
                <a:schemeClr val="bg1"/>
              </a:solidFill>
              <a:latin typeface="Arial"/>
              <a:cs typeface="Arial"/>
            </a:endParaRPr>
          </a:p>
          <a:p>
            <a:pPr marL="184785" marR="123825" indent="-172085">
              <a:buFont typeface="Arial"/>
              <a:buChar char="•"/>
              <a:tabLst>
                <a:tab pos="185420" algn="l"/>
              </a:tabLst>
            </a:pPr>
            <a:endParaRPr lang="en-US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AECC192-81A0-950C-E3EF-7FFB18398A47}"/>
              </a:ext>
            </a:extLst>
          </p:cNvPr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69</a:t>
            </a:r>
            <a:endParaRPr sz="900">
              <a:latin typeface="Arial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5226E3-E3F6-CC4C-46DD-4C270BAC9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685891"/>
              </p:ext>
            </p:extLst>
          </p:nvPr>
        </p:nvGraphicFramePr>
        <p:xfrm>
          <a:off x="942539" y="1087215"/>
          <a:ext cx="7258050" cy="3750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7450">
                  <a:extLst>
                    <a:ext uri="{9D8B030D-6E8A-4147-A177-3AD203B41FA5}">
                      <a16:colId xmlns:a16="http://schemas.microsoft.com/office/drawing/2014/main" val="2447374469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72791605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9288538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2613059794"/>
                    </a:ext>
                  </a:extLst>
                </a:gridCol>
              </a:tblGrid>
              <a:tr h="45720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00">
                          <a:effectLst/>
                        </a:rPr>
                        <a:t>Irving &amp; Beatrice Peskoe K-8 Center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762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Capacity Membership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Current 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2025-2026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2026-2027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Projected</a:t>
                      </a:r>
                      <a:endParaRPr lang="en-US" sz="11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2027-2028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58392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Grade Configuration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K-8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605116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Student Enrollment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681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1046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1009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6760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850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850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850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252696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80.11%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123%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118%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6350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Perm &amp; Temp FISH Cap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866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866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866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6153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% Utilization Perm &amp; Temp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78.63%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120%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117%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0115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5783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73090" y="6059422"/>
            <a:ext cx="215963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Ms. Robin </a:t>
            </a:r>
            <a:r>
              <a:rPr sz="1800" b="1" spc="-105">
                <a:solidFill>
                  <a:srgbClr val="D4EFF4"/>
                </a:solidFill>
                <a:latin typeface="Arial"/>
                <a:cs typeface="Arial"/>
              </a:rPr>
              <a:t>Y.</a:t>
            </a:r>
            <a:r>
              <a:rPr sz="1800" b="1" spc="-16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D4EFF4"/>
                </a:solidFill>
                <a:latin typeface="Arial"/>
                <a:cs typeface="Arial"/>
              </a:rPr>
              <a:t>Atkins</a:t>
            </a:r>
            <a:endParaRPr sz="1800">
              <a:latin typeface="Arial"/>
              <a:cs typeface="Arial"/>
            </a:endParaRPr>
          </a:p>
          <a:p>
            <a:pPr marL="29209">
              <a:lnSpc>
                <a:spcPct val="100000"/>
              </a:lnSpc>
            </a:pPr>
            <a:r>
              <a:rPr sz="1800" spc="-5">
                <a:solidFill>
                  <a:srgbClr val="D4EFF4"/>
                </a:solidFill>
                <a:latin typeface="Arial"/>
                <a:cs typeface="Arial"/>
              </a:rPr>
              <a:t>ABC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2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Director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681" rIns="0" bIns="0" rtlCol="0">
            <a:spAutoFit/>
          </a:bodyPr>
          <a:lstStyle/>
          <a:p>
            <a:pPr marL="35560" marR="5080" algn="ctr">
              <a:lnSpc>
                <a:spcPts val="3030"/>
              </a:lnSpc>
            </a:pPr>
            <a:r>
              <a:rPr sz="2800" spc="-5">
                <a:solidFill>
                  <a:srgbClr val="D4EFF4"/>
                </a:solidFill>
              </a:rPr>
              <a:t>Proposed Attendance</a:t>
            </a:r>
            <a:r>
              <a:rPr sz="2800" spc="-60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Boundary  Recommendations</a:t>
            </a:r>
            <a:endParaRPr sz="2800"/>
          </a:p>
          <a:p>
            <a:pPr marL="23495" algn="ctr">
              <a:lnSpc>
                <a:spcPts val="2980"/>
              </a:lnSpc>
            </a:pPr>
            <a:r>
              <a:rPr sz="2800" spc="-5">
                <a:solidFill>
                  <a:srgbClr val="D4EFF4"/>
                </a:solidFill>
              </a:rPr>
              <a:t>South Region</a:t>
            </a:r>
            <a:r>
              <a:rPr sz="2800" spc="-15">
                <a:solidFill>
                  <a:srgbClr val="D4EFF4"/>
                </a:solidFill>
              </a:rPr>
              <a:t> </a:t>
            </a:r>
            <a:r>
              <a:rPr sz="2800" spc="-5">
                <a:solidFill>
                  <a:srgbClr val="D4EFF4"/>
                </a:solidFill>
              </a:rPr>
              <a:t>Office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2043412" y="4887335"/>
            <a:ext cx="5523230" cy="989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2019" marR="5080" indent="-909955">
              <a:lnSpc>
                <a:spcPct val="113900"/>
              </a:lnSpc>
            </a:pP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Robert Russa </a:t>
            </a:r>
            <a:r>
              <a:rPr sz="2800" b="1" spc="-10">
                <a:solidFill>
                  <a:srgbClr val="FFFFFF"/>
                </a:solidFill>
                <a:latin typeface="Arial"/>
                <a:cs typeface="Arial"/>
              </a:rPr>
              <a:t>Moton </a:t>
            </a: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Elementary  Pine Lake</a:t>
            </a:r>
            <a:r>
              <a:rPr sz="2800" b="1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87907" y="6059423"/>
            <a:ext cx="2530475" cy="564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35">
                <a:solidFill>
                  <a:srgbClr val="D4EFF4"/>
                </a:solidFill>
                <a:latin typeface="Arial"/>
                <a:cs typeface="Arial"/>
              </a:rPr>
              <a:t>Mr.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Rafael </a:t>
            </a:r>
            <a:r>
              <a:rPr sz="1800" b="1" spc="-30">
                <a:solidFill>
                  <a:srgbClr val="D4EFF4"/>
                </a:solidFill>
                <a:latin typeface="Arial"/>
                <a:cs typeface="Arial"/>
              </a:rPr>
              <a:t>A.</a:t>
            </a:r>
            <a:r>
              <a:rPr sz="1800" b="1" spc="-40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b="1" spc="-5">
                <a:solidFill>
                  <a:srgbClr val="D4EFF4"/>
                </a:solidFill>
                <a:latin typeface="Arial"/>
                <a:cs typeface="Arial"/>
              </a:rPr>
              <a:t>Villalobos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Region</a:t>
            </a:r>
            <a:r>
              <a:rPr sz="1800" spc="-35">
                <a:solidFill>
                  <a:srgbClr val="D4EFF4"/>
                </a:solidFill>
                <a:latin typeface="Arial"/>
                <a:cs typeface="Arial"/>
              </a:rPr>
              <a:t> </a:t>
            </a:r>
            <a:r>
              <a:rPr sz="1800" spc="-10">
                <a:solidFill>
                  <a:srgbClr val="D4EFF4"/>
                </a:solidFill>
                <a:latin typeface="Arial"/>
                <a:cs typeface="Arial"/>
              </a:rPr>
              <a:t>Superintendent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3673" y="116093"/>
            <a:ext cx="1687633" cy="1765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13" y="1884095"/>
            <a:ext cx="9136263" cy="2747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2469" y="0"/>
            <a:ext cx="182753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I</a:t>
            </a:r>
            <a:r>
              <a:rPr sz="4400" spc="-5"/>
              <a:t>mp</a:t>
            </a:r>
            <a:r>
              <a:rPr sz="4400"/>
              <a:t>act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57919" y="6467284"/>
            <a:ext cx="153670" cy="151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>
                <a:solidFill>
                  <a:srgbClr val="FFFFFF"/>
                </a:solidFill>
                <a:latin typeface="Arial"/>
                <a:cs typeface="Arial"/>
              </a:rPr>
              <a:t>71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952" y="947292"/>
            <a:ext cx="7891780" cy="48474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 marR="258445"/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Due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declining enrollment and the ability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conduct </a:t>
            </a:r>
            <a:r>
              <a:rPr lang="en-US" sz="2800" b="1" spc="-5" dirty="0">
                <a:solidFill>
                  <a:srgbClr val="FFFFFF"/>
                </a:solidFill>
                <a:latin typeface="Arial"/>
                <a:cs typeface="Arial"/>
              </a:rPr>
              <a:t>a viable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 educational program</a:t>
            </a:r>
            <a:r>
              <a:rPr lang="en-US" sz="280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 the  following recommendations are</a:t>
            </a:r>
            <a:r>
              <a:rPr sz="2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proposed:</a:t>
            </a:r>
            <a:endParaRPr lang="en-US" sz="2800" dirty="0">
              <a:latin typeface="Arial"/>
              <a:cs typeface="Arial"/>
            </a:endParaRPr>
          </a:p>
          <a:p>
            <a:pPr marL="353695" marR="5080" indent="-340995">
              <a:lnSpc>
                <a:spcPct val="100000"/>
              </a:lnSpc>
              <a:spcBef>
                <a:spcPts val="1405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Dissolve 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current boundary for Robert Russa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r>
              <a:rPr sz="2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School.</a:t>
            </a:r>
            <a:endParaRPr sz="2800" dirty="0">
              <a:latin typeface="Arial"/>
              <a:cs typeface="Arial"/>
            </a:endParaRPr>
          </a:p>
          <a:p>
            <a:pPr marL="353695" marR="678815" indent="-340995">
              <a:spcBef>
                <a:spcPts val="1400"/>
              </a:spcBef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Establish new boundaries for Robert Russa Elementary School.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53695" marR="266065" indent="-340995">
              <a:lnSpc>
                <a:spcPct val="100000"/>
              </a:lnSpc>
              <a:spcBef>
                <a:spcPts val="1390"/>
              </a:spcBef>
              <a:buChar char="•"/>
              <a:tabLst>
                <a:tab pos="353695" algn="l"/>
                <a:tab pos="354330" algn="l"/>
              </a:tabLst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Combine the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boundaries of Robert Russa 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Elementary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School and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Pine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Lake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Elementary  School.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8696" y="82150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/>
          <p:nvPr/>
        </p:nvSpPr>
        <p:spPr>
          <a:xfrm>
            <a:off x="2108" y="930897"/>
            <a:ext cx="6460020" cy="5927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72</a:t>
            </a:r>
            <a:endParaRPr sz="1000">
              <a:latin typeface="Century Gothic"/>
              <a:cs typeface="Century Gothic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509211" y="928410"/>
          <a:ext cx="2624740" cy="52717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3034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35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AREA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350" b="1">
                          <a:solidFill>
                            <a:srgbClr val="FFFFFF"/>
                          </a:solidFill>
                          <a:latin typeface="Corbel"/>
                          <a:cs typeface="Corbel"/>
                        </a:rPr>
                        <a:t>Description</a:t>
                      </a:r>
                      <a:endParaRPr sz="1350">
                        <a:latin typeface="Corbel"/>
                        <a:cs typeface="Corbel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A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Pine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Lake</a:t>
                      </a:r>
                      <a:r>
                        <a:rPr sz="160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B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</a:t>
                      </a:r>
                      <a:r>
                        <a:rPr sz="1600" spc="-30">
                          <a:latin typeface="Corbel"/>
                          <a:cs typeface="Corbel"/>
                        </a:rPr>
                        <a:t>Dr.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Henry 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Perrine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C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Pine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Lake</a:t>
                      </a:r>
                      <a:r>
                        <a:rPr sz="160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D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Robert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R.  Moton</a:t>
                      </a:r>
                      <a:r>
                        <a:rPr sz="1600" spc="-7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72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E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</a:t>
                      </a:r>
                      <a:r>
                        <a:rPr sz="1600" spc="-30">
                          <a:latin typeface="Corbel"/>
                          <a:cs typeface="Corbel"/>
                        </a:rPr>
                        <a:t>Dr.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Henry  </a:t>
                      </a:r>
                      <a:r>
                        <a:rPr sz="1600" spc="-15">
                          <a:latin typeface="Corbel"/>
                          <a:cs typeface="Corbel"/>
                        </a:rPr>
                        <a:t>Perrine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72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200" b="1">
                          <a:latin typeface="Corbel"/>
                          <a:cs typeface="Corbel"/>
                        </a:rPr>
                        <a:t>F</a:t>
                      </a:r>
                      <a:endParaRPr sz="2200">
                        <a:latin typeface="Corbel"/>
                        <a:cs typeface="Corbel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85090" marR="1358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spc="-5">
                          <a:latin typeface="Corbel"/>
                          <a:cs typeface="Corbel"/>
                        </a:rPr>
                        <a:t>Assigned</a:t>
                      </a:r>
                      <a:r>
                        <a:rPr sz="1600" spc="-4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boundary  for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Robert </a:t>
                      </a:r>
                      <a:r>
                        <a:rPr sz="1600" spc="-5">
                          <a:latin typeface="Corbel"/>
                          <a:cs typeface="Corbel"/>
                        </a:rPr>
                        <a:t>R.  Moton</a:t>
                      </a:r>
                      <a:r>
                        <a:rPr sz="1600" spc="-70">
                          <a:latin typeface="Corbel"/>
                          <a:cs typeface="Corbel"/>
                        </a:rPr>
                        <a:t> </a:t>
                      </a:r>
                      <a:r>
                        <a:rPr sz="1600" spc="-10">
                          <a:latin typeface="Corbel"/>
                          <a:cs typeface="Corbel"/>
                        </a:rPr>
                        <a:t>E.S.</a:t>
                      </a:r>
                      <a:endParaRPr sz="1600">
                        <a:latin typeface="Corbel"/>
                        <a:cs typeface="Corbe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8696" y="82150"/>
            <a:ext cx="5274310" cy="690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69478" y="6460680"/>
            <a:ext cx="165735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>
                <a:solidFill>
                  <a:srgbClr val="FFFFFF"/>
                </a:solidFill>
                <a:latin typeface="Century Gothic"/>
                <a:cs typeface="Century Gothic"/>
              </a:rPr>
              <a:t>73</a:t>
            </a:r>
            <a:endParaRPr sz="1000">
              <a:latin typeface="Century Gothic"/>
              <a:cs typeface="Century Gothic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34975" y="1127125"/>
          <a:ext cx="8075625" cy="39319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71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>
                        <a:lnSpc>
                          <a:spcPts val="1989"/>
                        </a:lnSpc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Name</a:t>
                      </a:r>
                      <a:r>
                        <a:rPr sz="1800" b="1" spc="-1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(Enrolled)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8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89"/>
                        </a:lnSpc>
                      </a:pPr>
                      <a:r>
                        <a:rPr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Robert </a:t>
                      </a:r>
                      <a:r>
                        <a:rPr sz="24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Russa </a:t>
                      </a:r>
                      <a:r>
                        <a:rPr sz="2400" spc="-1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Moton </a:t>
                      </a: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400" spc="-2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(3541)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ts val="2675"/>
                        </a:lnSpc>
                      </a:pPr>
                      <a:r>
                        <a:rPr sz="2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32.59%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 Henry </a:t>
                      </a:r>
                      <a:r>
                        <a:rPr sz="240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400" spc="-3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Perrine </a:t>
                      </a:r>
                      <a:r>
                        <a:rPr sz="2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Academy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(4381)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9.81%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Pine </a:t>
                      </a:r>
                      <a:r>
                        <a:rPr sz="240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Lake </a:t>
                      </a: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400" spc="-2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(4441)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8.86%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Johnnie </a:t>
                      </a:r>
                      <a:r>
                        <a:rPr sz="2400" spc="-3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  </a:t>
                      </a:r>
                      <a:r>
                        <a:rPr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Parris </a:t>
                      </a:r>
                      <a:r>
                        <a:rPr sz="240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Colonial </a:t>
                      </a:r>
                      <a:r>
                        <a:rPr sz="2400" spc="-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Dr.</a:t>
                      </a:r>
                      <a:r>
                        <a:rPr sz="2400" spc="-3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(0861)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5.06%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Frank </a:t>
                      </a:r>
                      <a:r>
                        <a:rPr sz="2400" spc="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C.</a:t>
                      </a:r>
                      <a:r>
                        <a:rPr sz="2400" spc="-3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9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Martin </a:t>
                      </a:r>
                      <a:r>
                        <a:rPr sz="2400" spc="-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K-8 </a:t>
                      </a:r>
                      <a:r>
                        <a:rPr sz="24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Center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(3101)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4.11%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Gulfstream </a:t>
                      </a: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400" spc="-19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(2321)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4.11%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Gloria </a:t>
                      </a:r>
                      <a:r>
                        <a:rPr sz="2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Floyd </a:t>
                      </a: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400" spc="-26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(2021)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2.85%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Academir </a:t>
                      </a:r>
                      <a:r>
                        <a:rPr sz="24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Charter </a:t>
                      </a: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School </a:t>
                      </a:r>
                      <a:r>
                        <a:rPr sz="24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Prep</a:t>
                      </a:r>
                      <a:r>
                        <a:rPr sz="2400" spc="-34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(1015)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2.53%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Bel-Aire Elementary</a:t>
                      </a:r>
                      <a:r>
                        <a:rPr sz="2400" spc="-17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(0261)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2.53%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59">
                <a:tc>
                  <a:txBody>
                    <a:bodyPr/>
                    <a:lstStyle/>
                    <a:p>
                      <a:pPr>
                        <a:lnSpc>
                          <a:spcPts val="2675"/>
                        </a:lnSpc>
                      </a:pPr>
                      <a:r>
                        <a:rPr sz="2400" spc="-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Whispering </a:t>
                      </a:r>
                      <a:r>
                        <a:rPr sz="240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Pines </a:t>
                      </a:r>
                      <a:r>
                        <a:rPr sz="2400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Elementary</a:t>
                      </a:r>
                      <a:r>
                        <a:rPr sz="2400" spc="-30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(5951)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75"/>
                        </a:lnSpc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2675"/>
                        </a:lnSpc>
                      </a:pPr>
                      <a:r>
                        <a:rPr sz="240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2.22%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47115" y="5616447"/>
            <a:ext cx="7259320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Currently,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there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are 316 students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grades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K-5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live within 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Robert </a:t>
            </a:r>
            <a:r>
              <a:rPr sz="2000" spc="5">
                <a:solidFill>
                  <a:srgbClr val="FFFFFF"/>
                </a:solidFill>
                <a:latin typeface="Arial"/>
                <a:cs typeface="Arial"/>
              </a:rPr>
              <a:t>Russa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Moton Elementary's </a:t>
            </a:r>
            <a:r>
              <a:rPr sz="2000" spc="-15">
                <a:solidFill>
                  <a:srgbClr val="FFFFFF"/>
                </a:solidFill>
                <a:latin typeface="Arial"/>
                <a:cs typeface="Arial"/>
              </a:rPr>
              <a:t>boundary.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These are </a:t>
            </a:r>
            <a:r>
              <a:rPr sz="2000" spc="-5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2000" spc="-22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>
                <a:solidFill>
                  <a:srgbClr val="FFFFFF"/>
                </a:solidFill>
                <a:latin typeface="Arial"/>
                <a:cs typeface="Arial"/>
              </a:rPr>
              <a:t>top  destinations.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FB8E1-DDDC-7E3A-9DAC-919EA7F35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52DA-FA3A-9ECB-51BC-E9CDE2EA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Robert Russa Moton E.S.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D171B-D1DD-F5DD-60FD-92A2CF089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6" y="1243584"/>
            <a:ext cx="4551041" cy="422452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1288E3-0793-1410-6E85-AACCC873F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788590"/>
              </p:ext>
            </p:extLst>
          </p:nvPr>
        </p:nvGraphicFramePr>
        <p:xfrm>
          <a:off x="4571997" y="1243584"/>
          <a:ext cx="4551041" cy="4224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682">
                  <a:extLst>
                    <a:ext uri="{9D8B030D-6E8A-4147-A177-3AD203B41FA5}">
                      <a16:colId xmlns:a16="http://schemas.microsoft.com/office/drawing/2014/main" val="1970474388"/>
                    </a:ext>
                  </a:extLst>
                </a:gridCol>
                <a:gridCol w="1274937">
                  <a:extLst>
                    <a:ext uri="{9D8B030D-6E8A-4147-A177-3AD203B41FA5}">
                      <a16:colId xmlns:a16="http://schemas.microsoft.com/office/drawing/2014/main" val="3140197676"/>
                    </a:ext>
                  </a:extLst>
                </a:gridCol>
                <a:gridCol w="1331422">
                  <a:extLst>
                    <a:ext uri="{9D8B030D-6E8A-4147-A177-3AD203B41FA5}">
                      <a16:colId xmlns:a16="http://schemas.microsoft.com/office/drawing/2014/main" val="2044131707"/>
                    </a:ext>
                  </a:extLst>
                </a:gridCol>
              </a:tblGrid>
              <a:tr h="72491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67529756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9041290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5030864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5644145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5129552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5041719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4163886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155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121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8845758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0858712"/>
                  </a:ext>
                </a:extLst>
              </a:tr>
              <a:tr h="38884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5338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3FD70B-B7BE-5FD9-3C2F-8A2C354DA077}"/>
              </a:ext>
            </a:extLst>
          </p:cNvPr>
          <p:cNvSpPr txBox="1"/>
          <p:nvPr/>
        </p:nvSpPr>
        <p:spPr>
          <a:xfrm>
            <a:off x="4505109" y="874248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E10AF-8760-B30B-D544-4DB6D2FBC204}"/>
              </a:ext>
            </a:extLst>
          </p:cNvPr>
          <p:cNvSpPr txBox="1"/>
          <p:nvPr/>
        </p:nvSpPr>
        <p:spPr>
          <a:xfrm>
            <a:off x="4505109" y="5550404"/>
            <a:ext cx="440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2CB09B-7D9F-A0C1-1631-E989955C0661}"/>
              </a:ext>
            </a:extLst>
          </p:cNvPr>
          <p:cNvCxnSpPr/>
          <p:nvPr/>
        </p:nvCxnSpPr>
        <p:spPr>
          <a:xfrm>
            <a:off x="7662672" y="225856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E4B2AC-5841-4A93-7C29-4B7A5AC39F08}"/>
              </a:ext>
            </a:extLst>
          </p:cNvPr>
          <p:cNvCxnSpPr/>
          <p:nvPr/>
        </p:nvCxnSpPr>
        <p:spPr>
          <a:xfrm>
            <a:off x="7662672" y="267004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810113-31B7-BDED-21B1-6FC7ECE49420}"/>
              </a:ext>
            </a:extLst>
          </p:cNvPr>
          <p:cNvCxnSpPr/>
          <p:nvPr/>
        </p:nvCxnSpPr>
        <p:spPr>
          <a:xfrm>
            <a:off x="7662672" y="2999228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CFE9C9-BC5F-80CD-0930-9692DFC0114E}"/>
              </a:ext>
            </a:extLst>
          </p:cNvPr>
          <p:cNvCxnSpPr/>
          <p:nvPr/>
        </p:nvCxnSpPr>
        <p:spPr>
          <a:xfrm>
            <a:off x="7662672" y="3413245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13414E-8D8C-D69C-1437-B814B45EC44F}"/>
              </a:ext>
            </a:extLst>
          </p:cNvPr>
          <p:cNvCxnSpPr/>
          <p:nvPr/>
        </p:nvCxnSpPr>
        <p:spPr>
          <a:xfrm>
            <a:off x="7662672" y="379983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7477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772A4-45F2-8010-6FD4-9F03A01B2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1615-1BF3-D77B-0AFE-778126C7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4479"/>
            <a:ext cx="8083721" cy="369332"/>
          </a:xfrm>
        </p:spPr>
        <p:txBody>
          <a:bodyPr/>
          <a:lstStyle/>
          <a:p>
            <a:pPr algn="ctr"/>
            <a:r>
              <a:rPr lang="en-US" sz="2400" spc="-5"/>
              <a:t>Pine Lake E.S. Enrollment </a:t>
            </a:r>
            <a:r>
              <a:rPr lang="en-US" sz="2400" spc="-40"/>
              <a:t>Trend</a:t>
            </a:r>
            <a:r>
              <a:rPr lang="en-US" sz="2400" spc="-195"/>
              <a:t> </a:t>
            </a:r>
            <a:r>
              <a:rPr lang="en-US" sz="2400" spc="-5"/>
              <a:t>Analysis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7A09C-CF16-A23C-B61B-05FD3327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4133"/>
            <a:ext cx="4434840" cy="429768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1EF354-E214-35DA-1DF8-35A4E1021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573756"/>
              </p:ext>
            </p:extLst>
          </p:nvPr>
        </p:nvGraphicFramePr>
        <p:xfrm>
          <a:off x="4434840" y="1374133"/>
          <a:ext cx="4709161" cy="4297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0882">
                  <a:extLst>
                    <a:ext uri="{9D8B030D-6E8A-4147-A177-3AD203B41FA5}">
                      <a16:colId xmlns:a16="http://schemas.microsoft.com/office/drawing/2014/main" val="2173408985"/>
                    </a:ext>
                  </a:extLst>
                </a:gridCol>
                <a:gridCol w="1380882">
                  <a:extLst>
                    <a:ext uri="{9D8B030D-6E8A-4147-A177-3AD203B41FA5}">
                      <a16:colId xmlns:a16="http://schemas.microsoft.com/office/drawing/2014/main" val="1038046600"/>
                    </a:ext>
                  </a:extLst>
                </a:gridCol>
                <a:gridCol w="1947397">
                  <a:extLst>
                    <a:ext uri="{9D8B030D-6E8A-4147-A177-3AD203B41FA5}">
                      <a16:colId xmlns:a16="http://schemas.microsoft.com/office/drawing/2014/main" val="71414511"/>
                    </a:ext>
                  </a:extLst>
                </a:gridCol>
              </a:tblGrid>
              <a:tr h="709941">
                <a:tc>
                  <a:txBody>
                    <a:bodyPr/>
                    <a:lstStyle/>
                    <a:p>
                      <a:pPr algn="l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GRADE LEVEL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2024-2025* (8/26/24)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2025-2026** (3/30/26)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37133329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K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970542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2482284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45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8790014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9878960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8567994"/>
                  </a:ext>
                </a:extLst>
              </a:tr>
              <a:tr h="35497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7301524"/>
                  </a:ext>
                </a:extLst>
              </a:tr>
              <a:tr h="36764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264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u="none" strike="noStrike">
                          <a:effectLst/>
                        </a:rPr>
                        <a:t>215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6543823"/>
                  </a:ext>
                </a:extLst>
              </a:tr>
              <a:tr h="367648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Exiting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59</a:t>
                      </a:r>
                      <a:endParaRPr lang="en-US" sz="1600" b="0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-26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1030501"/>
                  </a:ext>
                </a:extLst>
              </a:tr>
              <a:tr h="72261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Incoming Cohort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33</a:t>
                      </a:r>
                      <a:endParaRPr lang="en-US" sz="1600" b="1" i="0" u="none" strike="noStrike">
                        <a:solidFill>
                          <a:srgbClr val="1F1F1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87929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56928E-0A87-1F9B-0262-ECE0E1992E8D}"/>
              </a:ext>
            </a:extLst>
          </p:cNvPr>
          <p:cNvSpPr txBox="1"/>
          <p:nvPr/>
        </p:nvSpPr>
        <p:spPr>
          <a:xfrm>
            <a:off x="4434840" y="1001519"/>
            <a:ext cx="199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Grade Level Counts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2C98C2-2642-98C3-83D0-2DDA50BAC92B}"/>
              </a:ext>
            </a:extLst>
          </p:cNvPr>
          <p:cNvSpPr txBox="1"/>
          <p:nvPr/>
        </p:nvSpPr>
        <p:spPr>
          <a:xfrm>
            <a:off x="4434840" y="5671813"/>
            <a:ext cx="420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*2024-25 grade level enrollment data from FASCO</a:t>
            </a:r>
          </a:p>
          <a:p>
            <a:r>
              <a:rPr lang="en-US">
                <a:solidFill>
                  <a:schemeClr val="bg1"/>
                </a:solidFill>
              </a:rPr>
              <a:t>** 2025-26 grade level enrollment data from Product W2390E01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109FAC-4C96-10D5-D004-D3E1CDB76318}"/>
              </a:ext>
            </a:extLst>
          </p:cNvPr>
          <p:cNvCxnSpPr/>
          <p:nvPr/>
        </p:nvCxnSpPr>
        <p:spPr>
          <a:xfrm>
            <a:off x="7077456" y="2322576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96DEE5-DD0C-C624-F102-F309F99F7336}"/>
              </a:ext>
            </a:extLst>
          </p:cNvPr>
          <p:cNvCxnSpPr/>
          <p:nvPr/>
        </p:nvCxnSpPr>
        <p:spPr>
          <a:xfrm>
            <a:off x="7077456" y="2660904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082D36-5F37-3448-DE01-6D8A962DF750}"/>
              </a:ext>
            </a:extLst>
          </p:cNvPr>
          <p:cNvCxnSpPr/>
          <p:nvPr/>
        </p:nvCxnSpPr>
        <p:spPr>
          <a:xfrm>
            <a:off x="7077456" y="301752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6FC5C6-03E0-4FF8-3B08-9D7A50090F30}"/>
              </a:ext>
            </a:extLst>
          </p:cNvPr>
          <p:cNvCxnSpPr/>
          <p:nvPr/>
        </p:nvCxnSpPr>
        <p:spPr>
          <a:xfrm>
            <a:off x="7077456" y="3356342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83A55EC-AF16-CAAD-2765-764C18F6D924}"/>
              </a:ext>
            </a:extLst>
          </p:cNvPr>
          <p:cNvCxnSpPr/>
          <p:nvPr/>
        </p:nvCxnSpPr>
        <p:spPr>
          <a:xfrm>
            <a:off x="7077456" y="3694670"/>
            <a:ext cx="310896" cy="2468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26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0036" y="379251"/>
            <a:ext cx="52743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/>
              <a:t>Current</a:t>
            </a:r>
            <a:r>
              <a:rPr sz="4400" spc="-110"/>
              <a:t> </a:t>
            </a:r>
            <a:r>
              <a:rPr sz="4400"/>
              <a:t>Boundaries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1123407"/>
            <a:ext cx="5698490" cy="5278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Assigned current boundary for Pine Lake</a:t>
            </a:r>
            <a:r>
              <a:rPr sz="19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Elementary</a:t>
            </a:r>
            <a:endParaRPr sz="1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Begin at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152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Street&amp;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137</a:t>
            </a:r>
            <a:r>
              <a:rPr sz="14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East to SW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112</a:t>
            </a:r>
            <a:r>
              <a:rPr sz="140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70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South 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55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East 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107</a:t>
            </a:r>
            <a:r>
              <a:rPr sz="14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55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South 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186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7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Florida's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Turnpike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168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137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7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152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Eastern Satellite</a:t>
            </a:r>
            <a:r>
              <a:rPr sz="14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Boundary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7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Begin at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168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102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East to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U.S.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70"/>
              </a:spcBef>
              <a:buChar char="•"/>
              <a:tabLst>
                <a:tab pos="52832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South 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168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West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102</a:t>
            </a:r>
            <a:r>
              <a:rPr sz="14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endParaRPr sz="1400" dirty="0">
              <a:latin typeface="Arial"/>
              <a:cs typeface="Arial"/>
            </a:endParaRPr>
          </a:p>
          <a:p>
            <a:pPr marL="527685" indent="-172720">
              <a:lnSpc>
                <a:spcPct val="100000"/>
              </a:lnSpc>
              <a:spcBef>
                <a:spcPts val="660"/>
              </a:spcBef>
              <a:buChar char="•"/>
              <a:tabLst>
                <a:tab pos="52832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North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to SW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14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Street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point of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beginning.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99780" y="6499771"/>
            <a:ext cx="116636" cy="81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11002</Words>
  <Application>Microsoft Office PowerPoint</Application>
  <PresentationFormat>On-screen Show (4:3)</PresentationFormat>
  <Paragraphs>2759</Paragraphs>
  <Slides>147</Slides>
  <Notes>125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58" baseType="lpstr">
      <vt:lpstr>Aptos</vt:lpstr>
      <vt:lpstr>Arial</vt:lpstr>
      <vt:lpstr>Arial Black</vt:lpstr>
      <vt:lpstr>Arial Narrow</vt:lpstr>
      <vt:lpstr>Arial,Sans-Serif</vt:lpstr>
      <vt:lpstr>Calibri</vt:lpstr>
      <vt:lpstr>Century Gothic</vt:lpstr>
      <vt:lpstr>Corbel</vt:lpstr>
      <vt:lpstr>Tahoma</vt:lpstr>
      <vt:lpstr>Times New Roman</vt:lpstr>
      <vt:lpstr>Office Theme</vt:lpstr>
      <vt:lpstr>PowerPoint Presentation</vt:lpstr>
      <vt:lpstr>PowerPoint Presentation</vt:lpstr>
      <vt:lpstr>Attendance Boundary Committee (ABC) Timeline at a Glance</vt:lpstr>
      <vt:lpstr>PowerPoint Presentation</vt:lpstr>
      <vt:lpstr>Proposed Attendance Boundary  Recommendations North Region Office</vt:lpstr>
      <vt:lpstr>Parkway Elementary Boundary</vt:lpstr>
      <vt:lpstr>Parkway Elementary School  Boundary Analysis</vt:lpstr>
      <vt:lpstr>Norland Elementary Boundary</vt:lpstr>
      <vt:lpstr>PowerPoint Presentation</vt:lpstr>
      <vt:lpstr>Impact</vt:lpstr>
      <vt:lpstr>Impact</vt:lpstr>
      <vt:lpstr>Current Boundaries</vt:lpstr>
      <vt:lpstr>Current Boundaries</vt:lpstr>
      <vt:lpstr>Recommended Boundaries</vt:lpstr>
      <vt:lpstr>Effects</vt:lpstr>
      <vt:lpstr>Effects</vt:lpstr>
      <vt:lpstr>PowerPoint Presentation</vt:lpstr>
      <vt:lpstr>Proposed Attendance Boundary  Recommendations North Region Office</vt:lpstr>
      <vt:lpstr>Rainbow Park Elementary Boundary</vt:lpstr>
      <vt:lpstr>Rainbow Park School  Boundary Analysis</vt:lpstr>
      <vt:lpstr>PowerPoint Presentation</vt:lpstr>
      <vt:lpstr>Impact</vt:lpstr>
      <vt:lpstr>Recommendations</vt:lpstr>
      <vt:lpstr>Current Boundaries</vt:lpstr>
      <vt:lpstr>Current Boundaries</vt:lpstr>
      <vt:lpstr>Current Boundaries</vt:lpstr>
      <vt:lpstr>Recommended Boundaries</vt:lpstr>
      <vt:lpstr>Recommended Boundaries</vt:lpstr>
      <vt:lpstr>Effects</vt:lpstr>
      <vt:lpstr>Effects</vt:lpstr>
      <vt:lpstr>Effects</vt:lpstr>
      <vt:lpstr>Effects</vt:lpstr>
      <vt:lpstr>Effects</vt:lpstr>
      <vt:lpstr>Effects</vt:lpstr>
      <vt:lpstr>Proposed Attendance Boundary  Recommendations Central Region Office</vt:lpstr>
      <vt:lpstr>PowerPoint Presentation</vt:lpstr>
      <vt:lpstr>PowerPoint Presentation</vt:lpstr>
      <vt:lpstr>PowerPoint Presentation</vt:lpstr>
      <vt:lpstr>Impact</vt:lpstr>
      <vt:lpstr>Recommended Boundaries</vt:lpstr>
      <vt:lpstr>Current Boundary</vt:lpstr>
      <vt:lpstr>Current Boundary</vt:lpstr>
      <vt:lpstr>Effects</vt:lpstr>
      <vt:lpstr>Effects</vt:lpstr>
      <vt:lpstr>Proposed Attendance Boundary  Recommendations Central Region Office</vt:lpstr>
      <vt:lpstr>PowerPoint Presentation</vt:lpstr>
      <vt:lpstr>PowerPoint Presentation</vt:lpstr>
      <vt:lpstr>PowerPoint Presentation</vt:lpstr>
      <vt:lpstr>Impact</vt:lpstr>
      <vt:lpstr>Recommended Boundaries</vt:lpstr>
      <vt:lpstr>Current Boundary</vt:lpstr>
      <vt:lpstr>Current Boundary</vt:lpstr>
      <vt:lpstr>Current Boundary</vt:lpstr>
      <vt:lpstr>Recommended Boundary</vt:lpstr>
      <vt:lpstr>Recommended Boundary</vt:lpstr>
      <vt:lpstr>Effects</vt:lpstr>
      <vt:lpstr>Effects</vt:lpstr>
      <vt:lpstr>Effects</vt:lpstr>
      <vt:lpstr>Proposed Attendance Boundary  Recommendations Central Region Office</vt:lpstr>
      <vt:lpstr>PowerPoint Presentation</vt:lpstr>
      <vt:lpstr>PowerPoint Presentation</vt:lpstr>
      <vt:lpstr>PowerPoint Presentation</vt:lpstr>
      <vt:lpstr>Impact</vt:lpstr>
      <vt:lpstr>Recommended Boundaries</vt:lpstr>
      <vt:lpstr>Current Boundary</vt:lpstr>
      <vt:lpstr>Current Boundary</vt:lpstr>
      <vt:lpstr>Current Boundary</vt:lpstr>
      <vt:lpstr>Current Boundary</vt:lpstr>
      <vt:lpstr>Recommended Boundary</vt:lpstr>
      <vt:lpstr>Recommended Boundary</vt:lpstr>
      <vt:lpstr>Recommended Boundary</vt:lpstr>
      <vt:lpstr>Effects</vt:lpstr>
      <vt:lpstr>Effects</vt:lpstr>
      <vt:lpstr>Proposed Attendance Boundary  Recommendations South Region Office</vt:lpstr>
      <vt:lpstr>Impact</vt:lpstr>
      <vt:lpstr>Current Boundaries</vt:lpstr>
      <vt:lpstr>Mandarin Lakes K8 Center Boundary Analysis</vt:lpstr>
      <vt:lpstr>Mandarin Lakes K-8 Enrollment Trend Analysis</vt:lpstr>
      <vt:lpstr>Air Base K-8 Enrollment Trend Analysis</vt:lpstr>
      <vt:lpstr>Irving &amp; Beatrice Peskoe K-8 Enrollment Trend Analysis</vt:lpstr>
      <vt:lpstr>Leisure City K-8 Enrollment Trend Analysis</vt:lpstr>
      <vt:lpstr>Current Boundaries</vt:lpstr>
      <vt:lpstr>Current Boundaries Assigned current boundaries for Mandarin Lakes K-8 Center</vt:lpstr>
      <vt:lpstr>Current Boundaries Assigned current boundaries for Irving &amp; Beatrice Peskoe  K-8 Center</vt:lpstr>
      <vt:lpstr>Recommended Boundary</vt:lpstr>
      <vt:lpstr>Recommended Boundaries</vt:lpstr>
      <vt:lpstr>Recommended Boundaries</vt:lpstr>
      <vt:lpstr>Effects</vt:lpstr>
      <vt:lpstr>Effects</vt:lpstr>
      <vt:lpstr>Effects</vt:lpstr>
      <vt:lpstr>Effects</vt:lpstr>
      <vt:lpstr>Effects</vt:lpstr>
      <vt:lpstr>Proposed Attendance Boundary  Recommendations South Region Office</vt:lpstr>
      <vt:lpstr>Impact</vt:lpstr>
      <vt:lpstr>Current Boundaries</vt:lpstr>
      <vt:lpstr>Current Boundaries</vt:lpstr>
      <vt:lpstr>Robert Russa Moton E.S. Enrollment Trend Analysis</vt:lpstr>
      <vt:lpstr>Pine Lake E.S. Enrollment Trend Analysis</vt:lpstr>
      <vt:lpstr>Current Boundaries</vt:lpstr>
      <vt:lpstr>Current Boundaries</vt:lpstr>
      <vt:lpstr>Current Boundaries</vt:lpstr>
      <vt:lpstr>Recommended Boundary</vt:lpstr>
      <vt:lpstr>Recommended Boundaries</vt:lpstr>
      <vt:lpstr>Recommended Boundaries</vt:lpstr>
      <vt:lpstr>Effects</vt:lpstr>
      <vt:lpstr>Effects ACADEMIC AND EXTRA CURRICULAR OFFERINGS  </vt:lpstr>
      <vt:lpstr>Effects</vt:lpstr>
      <vt:lpstr>Effects</vt:lpstr>
      <vt:lpstr>Proposed Attendance Boundary  Recommendations South Region Office</vt:lpstr>
      <vt:lpstr>Impact</vt:lpstr>
      <vt:lpstr>Current Boundaries</vt:lpstr>
      <vt:lpstr>PowerPoint Presentation</vt:lpstr>
      <vt:lpstr>Pine Villa Elementary School  Boundary Analysis</vt:lpstr>
      <vt:lpstr>Pine Villa E.S. Enrollment Trend Analysis</vt:lpstr>
      <vt:lpstr>Arthur &amp; Poly Mays 6-12 Enrollment Trend Analysis</vt:lpstr>
      <vt:lpstr>PowerPoint Presentation</vt:lpstr>
      <vt:lpstr>Effects</vt:lpstr>
      <vt:lpstr>Effects</vt:lpstr>
      <vt:lpstr>Effects</vt:lpstr>
      <vt:lpstr>Proposed Attendance Boundary  Recommendations South Region Office</vt:lpstr>
      <vt:lpstr>Impact</vt:lpstr>
      <vt:lpstr>Current Boundaries Current boundary for Richmond Heights Middle:</vt:lpstr>
      <vt:lpstr>Richmond Heights Middle School  Boundary Analysis</vt:lpstr>
      <vt:lpstr>Richmond Heights M.S. Enrollment Trend Analysis</vt:lpstr>
      <vt:lpstr>Bio Tech SHS Enrollment Trend Analysis</vt:lpstr>
      <vt:lpstr>Current Boundaries</vt:lpstr>
      <vt:lpstr>Current Boundaries (cont.)</vt:lpstr>
      <vt:lpstr>PowerPoint Presentation</vt:lpstr>
      <vt:lpstr>Effects</vt:lpstr>
      <vt:lpstr>Effects EXTRA CURRICULAR OFFERINGS </vt:lpstr>
      <vt:lpstr>Effects</vt:lpstr>
      <vt:lpstr>Effects</vt:lpstr>
      <vt:lpstr>Proposed Attendance Boundary  Recommendations South Region Office</vt:lpstr>
      <vt:lpstr>PowerPoint Presentation</vt:lpstr>
      <vt:lpstr>PowerPoint Presentation</vt:lpstr>
      <vt:lpstr>Miami Southridge Senior High  Boundary Analysis</vt:lpstr>
      <vt:lpstr>South Dade SHS Enrollment Trend Analysis</vt:lpstr>
      <vt:lpstr>Southridge SHS Enrollment Trend Analysis</vt:lpstr>
      <vt:lpstr>Current Boundaries</vt:lpstr>
      <vt:lpstr>Recommended Boundaries</vt:lpstr>
      <vt:lpstr>Recommended Boundary</vt:lpstr>
      <vt:lpstr>Effects</vt:lpstr>
      <vt:lpstr>Effects</vt:lpstr>
      <vt:lpstr>Effects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Attendance Boundary Recommendations</dc:title>
  <dc:creator>Tellechea, Jesus</dc:creator>
  <cp:lastModifiedBy>Gonzalez, Ernesto F.</cp:lastModifiedBy>
  <cp:revision>2</cp:revision>
  <dcterms:created xsi:type="dcterms:W3CDTF">2026-03-16T13:41:02Z</dcterms:created>
  <dcterms:modified xsi:type="dcterms:W3CDTF">2026-04-08T19:38:24Z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2026-03-16T00:00:00Z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2026-03-16T00:00:00Z</vt:filetime>
  </property>
</Properties>
</file>