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6858000" cy="9144000"/>
  <p:embeddedFontLst>
    <p:embeddedFont>
      <p:font typeface="Lato" panose="020F0502020204030203" pitchFamily="34" charset="0"/>
      <p:regular r:id="rId4"/>
    </p:embeddedFont>
    <p:embeddedFont>
      <p:font typeface="Lato Bold" panose="020F0502020204030203" charset="0"/>
      <p:regular r:id="rId5"/>
    </p:embeddedFont>
    <p:embeddedFont>
      <p:font typeface="Poppins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52376A-2AE1-4EA4-AE67-4831F46E2073}" v="4" dt="2026-06-16T17:46:02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microsoft.com/office/2016/11/relationships/changesInfo" Target="changesInfos/changesInfo1.xml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ez, Ernesto F." userId="01f50262-ffd0-4ea3-8228-065a27f1353f" providerId="ADAL" clId="{4FC31343-A2A9-4D22-A961-B89C9CC45FC0}"/>
    <pc:docChg chg="undo redo custSel modSld">
      <pc:chgData name="Gonzalez, Ernesto F." userId="01f50262-ffd0-4ea3-8228-065a27f1353f" providerId="ADAL" clId="{4FC31343-A2A9-4D22-A961-B89C9CC45FC0}" dt="2026-06-16T17:46:13.670" v="55" actId="6549"/>
      <pc:docMkLst>
        <pc:docMk/>
      </pc:docMkLst>
      <pc:sldChg chg="modSp mod">
        <pc:chgData name="Gonzalez, Ernesto F." userId="01f50262-ffd0-4ea3-8228-065a27f1353f" providerId="ADAL" clId="{4FC31343-A2A9-4D22-A961-B89C9CC45FC0}" dt="2026-06-16T17:46:13.670" v="55" actId="6549"/>
        <pc:sldMkLst>
          <pc:docMk/>
          <pc:sldMk cId="0" sldId="256"/>
        </pc:sldMkLst>
        <pc:spChg chg="mod">
          <ac:chgData name="Gonzalez, Ernesto F." userId="01f50262-ffd0-4ea3-8228-065a27f1353f" providerId="ADAL" clId="{4FC31343-A2A9-4D22-A961-B89C9CC45FC0}" dt="2026-06-16T17:31:52.861" v="48" actId="207"/>
          <ac:spMkLst>
            <pc:docMk/>
            <pc:sldMk cId="0" sldId="256"/>
            <ac:spMk id="27" creationId="{00000000-0000-0000-0000-000000000000}"/>
          </ac:spMkLst>
        </pc:spChg>
        <pc:spChg chg="mod">
          <ac:chgData name="Gonzalez, Ernesto F." userId="01f50262-ffd0-4ea3-8228-065a27f1353f" providerId="ADAL" clId="{4FC31343-A2A9-4D22-A961-B89C9CC45FC0}" dt="2026-06-16T17:31:53.205" v="49" actId="207"/>
          <ac:spMkLst>
            <pc:docMk/>
            <pc:sldMk cId="0" sldId="256"/>
            <ac:spMk id="29" creationId="{00000000-0000-0000-0000-000000000000}"/>
          </ac:spMkLst>
        </pc:spChg>
        <pc:spChg chg="mod">
          <ac:chgData name="Gonzalez, Ernesto F." userId="01f50262-ffd0-4ea3-8228-065a27f1353f" providerId="ADAL" clId="{4FC31343-A2A9-4D22-A961-B89C9CC45FC0}" dt="2026-06-16T17:46:13.670" v="55" actId="6549"/>
          <ac:spMkLst>
            <pc:docMk/>
            <pc:sldMk cId="0" sldId="256"/>
            <ac:spMk id="30" creationId="{00000000-0000-0000-0000-000000000000}"/>
          </ac:spMkLst>
        </pc:spChg>
        <pc:spChg chg="mod">
          <ac:chgData name="Gonzalez, Ernesto F." userId="01f50262-ffd0-4ea3-8228-065a27f1353f" providerId="ADAL" clId="{4FC31343-A2A9-4D22-A961-B89C9CC45FC0}" dt="2026-06-16T17:31:55.309" v="52" actId="207"/>
          <ac:spMkLst>
            <pc:docMk/>
            <pc:sldMk cId="0" sldId="256"/>
            <ac:spMk id="32" creationId="{00000000-0000-0000-0000-000000000000}"/>
          </ac:spMkLst>
        </pc:spChg>
        <pc:spChg chg="mod">
          <ac:chgData name="Gonzalez, Ernesto F." userId="01f50262-ffd0-4ea3-8228-065a27f1353f" providerId="ADAL" clId="{4FC31343-A2A9-4D22-A961-B89C9CC45FC0}" dt="2026-06-16T17:31:54.680" v="51" actId="207"/>
          <ac:spMkLst>
            <pc:docMk/>
            <pc:sldMk cId="0" sldId="256"/>
            <ac:spMk id="33" creationId="{00000000-0000-0000-0000-000000000000}"/>
          </ac:spMkLst>
        </pc:spChg>
      </pc:sldChg>
    </pc:docChg>
  </pc:docChgLst>
  <pc:docChgLst>
    <pc:chgData name="Rivas, Evelyn C." userId="4d40b69c-1748-4201-88dd-747d48cbd7d6" providerId="ADAL" clId="{EF588FE4-92C2-4784-B63A-6C05B7539CF9}"/>
    <pc:docChg chg="modSld">
      <pc:chgData name="Rivas, Evelyn C." userId="4d40b69c-1748-4201-88dd-747d48cbd7d6" providerId="ADAL" clId="{EF588FE4-92C2-4784-B63A-6C05B7539CF9}" dt="2026-06-12T18:54:01.930" v="1" actId="1076"/>
      <pc:docMkLst>
        <pc:docMk/>
      </pc:docMkLst>
      <pc:sldChg chg="modSp mod">
        <pc:chgData name="Rivas, Evelyn C." userId="4d40b69c-1748-4201-88dd-747d48cbd7d6" providerId="ADAL" clId="{EF588FE4-92C2-4784-B63A-6C05B7539CF9}" dt="2026-06-12T18:54:01.930" v="1" actId="1076"/>
        <pc:sldMkLst>
          <pc:docMk/>
          <pc:sldMk cId="0" sldId="256"/>
        </pc:sldMkLst>
        <pc:spChg chg="mod">
          <ac:chgData name="Rivas, Evelyn C." userId="4d40b69c-1748-4201-88dd-747d48cbd7d6" providerId="ADAL" clId="{EF588FE4-92C2-4784-B63A-6C05B7539CF9}" dt="2026-06-12T18:54:01.930" v="1" actId="1076"/>
          <ac:spMkLst>
            <pc:docMk/>
            <pc:sldMk cId="0" sldId="256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16.06.2026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image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57250" y="2451649"/>
            <a:ext cx="5238598" cy="5154663"/>
            <a:chOff x="0" y="0"/>
            <a:chExt cx="6984797" cy="6872884"/>
          </a:xfrm>
        </p:grpSpPr>
        <p:sp>
          <p:nvSpPr>
            <p:cNvPr id="5" name="Freeform 5" descr="image.png"/>
            <p:cNvSpPr/>
            <p:nvPr/>
          </p:nvSpPr>
          <p:spPr>
            <a:xfrm>
              <a:off x="0" y="0"/>
              <a:ext cx="6984746" cy="6872859"/>
            </a:xfrm>
            <a:custGeom>
              <a:avLst/>
              <a:gdLst/>
              <a:ahLst/>
              <a:cxnLst/>
              <a:rect l="l" t="t" r="r" b="b"/>
              <a:pathLst>
                <a:path w="6984746" h="6872859">
                  <a:moveTo>
                    <a:pt x="0" y="0"/>
                  </a:moveTo>
                  <a:lnTo>
                    <a:pt x="6984746" y="0"/>
                  </a:lnTo>
                  <a:lnTo>
                    <a:pt x="6984746" y="6872859"/>
                  </a:lnTo>
                  <a:lnTo>
                    <a:pt x="0" y="6872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24473" y="2451649"/>
            <a:ext cx="5238826" cy="5154663"/>
            <a:chOff x="0" y="0"/>
            <a:chExt cx="6985102" cy="6872884"/>
          </a:xfrm>
        </p:grpSpPr>
        <p:sp>
          <p:nvSpPr>
            <p:cNvPr id="7" name="Freeform 7" descr="image.png"/>
            <p:cNvSpPr/>
            <p:nvPr/>
          </p:nvSpPr>
          <p:spPr>
            <a:xfrm>
              <a:off x="0" y="0"/>
              <a:ext cx="6985127" cy="6872859"/>
            </a:xfrm>
            <a:custGeom>
              <a:avLst/>
              <a:gdLst/>
              <a:ahLst/>
              <a:cxnLst/>
              <a:rect l="l" t="t" r="r" b="b"/>
              <a:pathLst>
                <a:path w="6985127" h="6872859">
                  <a:moveTo>
                    <a:pt x="0" y="0"/>
                  </a:moveTo>
                  <a:lnTo>
                    <a:pt x="6985127" y="0"/>
                  </a:lnTo>
                  <a:lnTo>
                    <a:pt x="6985127" y="6872859"/>
                  </a:lnTo>
                  <a:lnTo>
                    <a:pt x="0" y="6872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2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91924" y="2451649"/>
            <a:ext cx="5238598" cy="5154663"/>
            <a:chOff x="0" y="0"/>
            <a:chExt cx="6984797" cy="6872884"/>
          </a:xfrm>
        </p:grpSpPr>
        <p:sp>
          <p:nvSpPr>
            <p:cNvPr id="9" name="Freeform 9" descr="image.png"/>
            <p:cNvSpPr/>
            <p:nvPr/>
          </p:nvSpPr>
          <p:spPr>
            <a:xfrm>
              <a:off x="0" y="0"/>
              <a:ext cx="6984746" cy="6872859"/>
            </a:xfrm>
            <a:custGeom>
              <a:avLst/>
              <a:gdLst/>
              <a:ahLst/>
              <a:cxnLst/>
              <a:rect l="l" t="t" r="r" b="b"/>
              <a:pathLst>
                <a:path w="6984746" h="6872859">
                  <a:moveTo>
                    <a:pt x="0" y="0"/>
                  </a:moveTo>
                  <a:lnTo>
                    <a:pt x="6984746" y="0"/>
                  </a:lnTo>
                  <a:lnTo>
                    <a:pt x="6984746" y="6872859"/>
                  </a:lnTo>
                  <a:lnTo>
                    <a:pt x="0" y="6872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2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0"/>
            <a:ext cx="18288000" cy="171450"/>
            <a:chOff x="0" y="0"/>
            <a:chExt cx="24384000" cy="228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84000" cy="228600"/>
            </a:xfrm>
            <a:custGeom>
              <a:avLst/>
              <a:gdLst/>
              <a:ahLst/>
              <a:cxnLst/>
              <a:rect l="l" t="t" r="r" b="b"/>
              <a:pathLst>
                <a:path w="24384000" h="228600">
                  <a:moveTo>
                    <a:pt x="0" y="0"/>
                  </a:moveTo>
                  <a:lnTo>
                    <a:pt x="24384000" y="0"/>
                  </a:lnTo>
                  <a:lnTo>
                    <a:pt x="24384000" y="2286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rgbClr val="002D7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32351" y="2856796"/>
            <a:ext cx="4870875" cy="703477"/>
            <a:chOff x="0" y="0"/>
            <a:chExt cx="5803697" cy="838200"/>
          </a:xfrm>
        </p:grpSpPr>
        <p:sp>
          <p:nvSpPr>
            <p:cNvPr id="13" name="Freeform 13" descr="image.png"/>
            <p:cNvSpPr/>
            <p:nvPr/>
          </p:nvSpPr>
          <p:spPr>
            <a:xfrm>
              <a:off x="0" y="0"/>
              <a:ext cx="5803646" cy="838200"/>
            </a:xfrm>
            <a:custGeom>
              <a:avLst/>
              <a:gdLst/>
              <a:ahLst/>
              <a:cxnLst/>
              <a:rect l="l" t="t" r="r" b="b"/>
              <a:pathLst>
                <a:path w="5803646" h="838200">
                  <a:moveTo>
                    <a:pt x="0" y="0"/>
                  </a:moveTo>
                  <a:lnTo>
                    <a:pt x="5803646" y="0"/>
                  </a:lnTo>
                  <a:lnTo>
                    <a:pt x="5803646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14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828358" y="2867659"/>
            <a:ext cx="4795914" cy="692614"/>
            <a:chOff x="0" y="0"/>
            <a:chExt cx="5804002" cy="838200"/>
          </a:xfrm>
        </p:grpSpPr>
        <p:sp>
          <p:nvSpPr>
            <p:cNvPr id="15" name="Freeform 15" descr="image.png"/>
            <p:cNvSpPr/>
            <p:nvPr/>
          </p:nvSpPr>
          <p:spPr>
            <a:xfrm>
              <a:off x="0" y="0"/>
              <a:ext cx="5804027" cy="838200"/>
            </a:xfrm>
            <a:custGeom>
              <a:avLst/>
              <a:gdLst/>
              <a:ahLst/>
              <a:cxnLst/>
              <a:rect l="l" t="t" r="r" b="b"/>
              <a:pathLst>
                <a:path w="5804027" h="838200">
                  <a:moveTo>
                    <a:pt x="0" y="0"/>
                  </a:moveTo>
                  <a:lnTo>
                    <a:pt x="5804027" y="0"/>
                  </a:lnTo>
                  <a:lnTo>
                    <a:pt x="5804027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11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591974" y="2799940"/>
            <a:ext cx="4795685" cy="692618"/>
            <a:chOff x="0" y="0"/>
            <a:chExt cx="5803697" cy="838200"/>
          </a:xfrm>
        </p:grpSpPr>
        <p:sp>
          <p:nvSpPr>
            <p:cNvPr id="17" name="Freeform 17" descr="image.png"/>
            <p:cNvSpPr/>
            <p:nvPr/>
          </p:nvSpPr>
          <p:spPr>
            <a:xfrm>
              <a:off x="0" y="0"/>
              <a:ext cx="5803646" cy="838200"/>
            </a:xfrm>
            <a:custGeom>
              <a:avLst/>
              <a:gdLst/>
              <a:ahLst/>
              <a:cxnLst/>
              <a:rect l="l" t="t" r="r" b="b"/>
              <a:pathLst>
                <a:path w="5803646" h="838200">
                  <a:moveTo>
                    <a:pt x="0" y="0"/>
                  </a:moveTo>
                  <a:lnTo>
                    <a:pt x="5803646" y="0"/>
                  </a:lnTo>
                  <a:lnTo>
                    <a:pt x="5803646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149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115437" y="-531199"/>
            <a:ext cx="3172563" cy="3331140"/>
          </a:xfrm>
          <a:custGeom>
            <a:avLst/>
            <a:gdLst/>
            <a:ahLst/>
            <a:cxnLst/>
            <a:rect l="l" t="t" r="r" b="b"/>
            <a:pathLst>
              <a:path w="3172563" h="3331140">
                <a:moveTo>
                  <a:pt x="0" y="0"/>
                </a:moveTo>
                <a:lnTo>
                  <a:pt x="3172563" y="0"/>
                </a:lnTo>
                <a:lnTo>
                  <a:pt x="3172563" y="3331139"/>
                </a:lnTo>
                <a:lnTo>
                  <a:pt x="0" y="33311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9042" t="-94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939575" y="7746960"/>
            <a:ext cx="1657350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5250" b="1" dirty="0">
                <a:solidFill>
                  <a:srgbClr val="002D72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to our incredible CAP Advisors &amp; Student Services Team! </a:t>
            </a:r>
          </a:p>
        </p:txBody>
      </p:sp>
      <p:sp>
        <p:nvSpPr>
          <p:cNvPr id="20" name="Freeform 20"/>
          <p:cNvSpPr/>
          <p:nvPr/>
        </p:nvSpPr>
        <p:spPr>
          <a:xfrm>
            <a:off x="-219476" y="8807676"/>
            <a:ext cx="2153452" cy="2261090"/>
          </a:xfrm>
          <a:custGeom>
            <a:avLst/>
            <a:gdLst/>
            <a:ahLst/>
            <a:cxnLst/>
            <a:rect l="l" t="t" r="r" b="b"/>
            <a:pathLst>
              <a:path w="2153452" h="2261090">
                <a:moveTo>
                  <a:pt x="0" y="0"/>
                </a:moveTo>
                <a:lnTo>
                  <a:pt x="2153452" y="0"/>
                </a:lnTo>
                <a:lnTo>
                  <a:pt x="2153452" y="2261090"/>
                </a:lnTo>
                <a:lnTo>
                  <a:pt x="0" y="22610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9042" t="-94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6797921" y="1652183"/>
            <a:ext cx="2047660" cy="2084174"/>
          </a:xfrm>
          <a:custGeom>
            <a:avLst/>
            <a:gdLst/>
            <a:ahLst/>
            <a:cxnLst/>
            <a:rect l="l" t="t" r="r" b="b"/>
            <a:pathLst>
              <a:path w="2047660" h="2084174">
                <a:moveTo>
                  <a:pt x="0" y="0"/>
                </a:moveTo>
                <a:lnTo>
                  <a:pt x="2047660" y="0"/>
                </a:lnTo>
                <a:lnTo>
                  <a:pt x="2047660" y="2084174"/>
                </a:lnTo>
                <a:lnTo>
                  <a:pt x="0" y="20841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26374" r="-21160" b="-10146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501402" y="8807676"/>
            <a:ext cx="1461959" cy="1479324"/>
          </a:xfrm>
          <a:custGeom>
            <a:avLst/>
            <a:gdLst/>
            <a:ahLst/>
            <a:cxnLst/>
            <a:rect l="l" t="t" r="r" b="b"/>
            <a:pathLst>
              <a:path w="1461959" h="1479324">
                <a:moveTo>
                  <a:pt x="0" y="0"/>
                </a:moveTo>
                <a:lnTo>
                  <a:pt x="1461959" y="0"/>
                </a:lnTo>
                <a:lnTo>
                  <a:pt x="1461959" y="1479324"/>
                </a:lnTo>
                <a:lnTo>
                  <a:pt x="0" y="14793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01089" b="-104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03955" y="511969"/>
            <a:ext cx="17402404" cy="109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16"/>
              </a:lnSpc>
            </a:pPr>
            <a:r>
              <a:rPr lang="en-US" sz="6300" b="1">
                <a:solidFill>
                  <a:srgbClr val="002D72"/>
                </a:solidFill>
                <a:latin typeface="Poppins Bold"/>
                <a:ea typeface="Poppins Bold"/>
                <a:cs typeface="Poppins Bold"/>
                <a:sym typeface="Poppins Bold"/>
              </a:rPr>
              <a:t>CHAMPIONS OF COLLEGE ACCESS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57136" y="1565615"/>
            <a:ext cx="16573500" cy="425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00AEEF"/>
                </a:solidFill>
                <a:latin typeface="Lato"/>
                <a:ea typeface="Lato"/>
                <a:cs typeface="Lato"/>
                <a:sym typeface="Lato"/>
              </a:rPr>
              <a:t>MIAMI-DADE COUNTY PUBLIC SCHOOLS • 2025-2026 FAFSA RECOGNITION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00162" y="3769414"/>
            <a:ext cx="4352849" cy="109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6"/>
              </a:lnSpc>
            </a:pPr>
            <a:r>
              <a:rPr lang="en-US" sz="6300" b="1">
                <a:solidFill>
                  <a:srgbClr val="002D72"/>
                </a:solidFill>
                <a:latin typeface="Poppins Bold"/>
                <a:ea typeface="Poppins Bold"/>
                <a:cs typeface="Poppins Bold"/>
                <a:sym typeface="Poppins Bold"/>
              </a:rPr>
              <a:t>61%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91364" y="5348907"/>
            <a:ext cx="4352849" cy="381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1" dirty="0">
                <a:solidFill>
                  <a:srgbClr val="334155"/>
                </a:solidFill>
                <a:latin typeface="Lato Bold"/>
                <a:ea typeface="Lato Bold"/>
                <a:cs typeface="Lato Bold"/>
                <a:sym typeface="Lato Bold"/>
              </a:rPr>
              <a:t>#1 IN FLORIDA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91364" y="5639419"/>
            <a:ext cx="4352849" cy="12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9"/>
              </a:lnSpc>
            </a:pPr>
            <a:r>
              <a:rPr lang="en-US" sz="1987" dirty="0">
                <a:latin typeface="Lato"/>
                <a:ea typeface="Lato"/>
                <a:cs typeface="Lato"/>
                <a:sym typeface="Lato"/>
              </a:rPr>
              <a:t>M-DCPS holds the highest FAFSA completion rate in the state, well above the 51.8% statewide average.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081370" y="3838727"/>
            <a:ext cx="6110554" cy="109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6"/>
              </a:lnSpc>
            </a:pPr>
            <a:r>
              <a:rPr lang="en-US" sz="6300" b="1" dirty="0">
                <a:solidFill>
                  <a:srgbClr val="002D72"/>
                </a:solidFill>
                <a:latin typeface="Poppins Bold"/>
                <a:ea typeface="Poppins Bold"/>
                <a:cs typeface="Poppins Bold"/>
                <a:sym typeface="Poppins Bold"/>
              </a:rPr>
              <a:t>7  Trophies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967385" y="5404190"/>
            <a:ext cx="4352849" cy="356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1" dirty="0">
                <a:latin typeface="Lato Bold"/>
                <a:ea typeface="Lato Bold"/>
                <a:cs typeface="Lato Bold"/>
                <a:sym typeface="Lato Bold"/>
              </a:rPr>
              <a:t>STATEWIDE RECOGNITION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967385" y="5704227"/>
            <a:ext cx="4352849" cy="1646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6"/>
              </a:lnSpc>
            </a:pPr>
            <a:r>
              <a:rPr lang="en-US" sz="2000" dirty="0"/>
              <a:t>Brought home the District MVP award and earned honors across multiple school categories at the F</a:t>
            </a:r>
            <a:r>
              <a:rPr lang="en-US" dirty="0"/>
              <a:t>lorida College Access Network </a:t>
            </a:r>
            <a:r>
              <a:rPr lang="en-US" sz="2000" dirty="0"/>
              <a:t> Talent Strong Florida Summit.</a:t>
            </a:r>
            <a:endParaRPr lang="en-US" sz="195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1984546" y="3838727"/>
            <a:ext cx="5653354" cy="109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6"/>
              </a:lnSpc>
            </a:pPr>
            <a:r>
              <a:rPr lang="en-US" sz="6300" b="1">
                <a:solidFill>
                  <a:srgbClr val="002D72"/>
                </a:solidFill>
                <a:latin typeface="Poppins Bold"/>
                <a:ea typeface="Poppins Bold"/>
                <a:cs typeface="Poppins Bold"/>
                <a:sym typeface="Poppins Bold"/>
              </a:rPr>
              <a:t>District MVP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634836" y="5466255"/>
            <a:ext cx="4352849" cy="356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1" dirty="0">
                <a:latin typeface="Lato Bold"/>
                <a:ea typeface="Lato Bold"/>
                <a:cs typeface="Lato Bold"/>
                <a:sym typeface="Lato Bold"/>
              </a:rPr>
              <a:t>THE HIGHEST HONOR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634836" y="5766292"/>
            <a:ext cx="4352849" cy="122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6"/>
              </a:lnSpc>
            </a:pPr>
            <a:r>
              <a:rPr lang="en-US" sz="1950" dirty="0">
                <a:latin typeface="Lato"/>
                <a:ea typeface="Lato"/>
                <a:cs typeface="Lato"/>
                <a:sym typeface="Lato"/>
              </a:rPr>
              <a:t>Officially recognized as the state leader in removing financial barriers and unlocking college enrollment.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99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Lato Bold</vt:lpstr>
      <vt:lpstr>Arial</vt:lpstr>
      <vt:lpstr>Calibri</vt:lpstr>
      <vt:lpstr>Poppins Bold</vt:lpstr>
      <vt:lpstr>Lato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FAFSA Recognition Ceremony.pptx</dc:title>
  <dc:creator>Rivas, Evelyn C.</dc:creator>
  <cp:lastModifiedBy>Gonzalez, Ernesto F.</cp:lastModifiedBy>
  <cp:revision>1</cp:revision>
  <dcterms:created xsi:type="dcterms:W3CDTF">2006-08-16T00:00:00Z</dcterms:created>
  <dcterms:modified xsi:type="dcterms:W3CDTF">2026-06-16T17:46:23Z</dcterms:modified>
  <dc:identifier>DAHMYqzVBo4</dc:identifier>
</cp:coreProperties>
</file>